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57" r:id="rId2"/>
    <p:sldId id="26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71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082"/>
    <a:srgbClr val="0B203E"/>
    <a:srgbClr val="130434"/>
    <a:srgbClr val="142D51"/>
    <a:srgbClr val="508CBD"/>
    <a:srgbClr val="152E52"/>
    <a:srgbClr val="0D1F3F"/>
    <a:srgbClr val="1D1D1D"/>
    <a:srgbClr val="222325"/>
    <a:srgbClr val="2425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F25CDE-0AF7-40F0-8ECD-363F8F0629F3}" v="497" dt="2025-10-30T03:55:33.8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9" autoAdjust="0"/>
    <p:restoredTop sz="94660"/>
  </p:normalViewPr>
  <p:slideViewPr>
    <p:cSldViewPr snapToGrid="0">
      <p:cViewPr varScale="1">
        <p:scale>
          <a:sx n="54" d="100"/>
          <a:sy n="54" d="100"/>
        </p:scale>
        <p:origin x="281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C10D43-A489-4FFC-A858-E34AA279EFFD}" type="datetimeFigureOut">
              <a:rPr lang="pt-BR" smtClean="0"/>
              <a:t>30/10/2025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755C99-30FA-40AB-BF29-53377EED419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1321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CCA24-0F42-42C0-A722-72944FB379A2}" type="datetime1">
              <a:rPr lang="pt-BR" smtClean="0"/>
              <a:t>30/10/2025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6C64C-968A-4FDC-90F1-6734FCA9A2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8990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DC624-14F7-4176-A216-3C8BCE0A11B7}" type="datetime1">
              <a:rPr lang="pt-BR" smtClean="0"/>
              <a:t>30/10/2025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6C64C-968A-4FDC-90F1-6734FCA9A2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8095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BE7A1-6108-4721-A940-D1E1D7E75E82}" type="datetime1">
              <a:rPr lang="pt-BR" smtClean="0"/>
              <a:t>30/10/2025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6C64C-968A-4FDC-90F1-6734FCA9A2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8853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26ABE-B3C5-48C2-883B-86D19FA19B64}" type="datetime1">
              <a:rPr lang="pt-BR" smtClean="0"/>
              <a:t>30/10/2025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6C64C-968A-4FDC-90F1-6734FCA9A2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1543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804D3-EB89-43E4-BE73-68FDADD95424}" type="datetime1">
              <a:rPr lang="pt-BR" smtClean="0"/>
              <a:t>30/10/2025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6C64C-968A-4FDC-90F1-6734FCA9A2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599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1AFC3-DE4D-4201-A6F2-F6BD6C5CAF5F}" type="datetime1">
              <a:rPr lang="pt-BR" smtClean="0"/>
              <a:t>30/10/2025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6C64C-968A-4FDC-90F1-6734FCA9A2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1710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37BF2-F3EB-4BAE-90BC-8921743CD0C3}" type="datetime1">
              <a:rPr lang="pt-BR" smtClean="0"/>
              <a:t>30/10/2025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6C64C-968A-4FDC-90F1-6734FCA9A2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6140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05EBD-E025-42C1-A26D-FA5E2BADC85C}" type="datetime1">
              <a:rPr lang="pt-BR" smtClean="0"/>
              <a:t>30/10/2025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6C64C-968A-4FDC-90F1-6734FCA9A2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0155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F11A6-E90E-45FF-B317-54434D4CBA1D}" type="datetime1">
              <a:rPr lang="pt-BR" smtClean="0"/>
              <a:t>30/10/2025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6C64C-968A-4FDC-90F1-6734FCA9A2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9368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EAADF-0429-4655-B9B6-C79B999476C6}" type="datetime1">
              <a:rPr lang="pt-BR" smtClean="0"/>
              <a:t>30/10/2025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6C64C-968A-4FDC-90F1-6734FCA9A2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4506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EC6A9-363B-4D55-92C1-F6E7745EB87C}" type="datetime1">
              <a:rPr lang="pt-BR" smtClean="0"/>
              <a:t>30/10/2025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6C64C-968A-4FDC-90F1-6734FCA9A2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714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6F02C6-D9C1-439E-B68E-3D0301DA7C7B}" type="datetime1">
              <a:rPr lang="pt-BR" smtClean="0"/>
              <a:t>30/10/2025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B6C64C-968A-4FDC-90F1-6734FCA9A2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7346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3.xml"/><Relationship Id="rId7" Type="http://schemas.openxmlformats.org/officeDocument/2006/relationships/slide" Target="slide2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slide" Target="slide13.xml"/><Relationship Id="rId4" Type="http://schemas.openxmlformats.org/officeDocument/2006/relationships/slide" Target="slide8.xml"/><Relationship Id="rId9" Type="http://schemas.openxmlformats.org/officeDocument/2006/relationships/slide" Target="slide3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python.org/download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Interface gráfica do usuário, Texto&#10;&#10;O conteúdo gerado por IA pode estar incorreto.">
            <a:extLst>
              <a:ext uri="{FF2B5EF4-FFF2-40B4-BE49-F238E27FC236}">
                <a16:creationId xmlns:a16="http://schemas.microsoft.com/office/drawing/2014/main" id="{7B6366B0-66D7-535F-B1D7-E3F412C91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221109D-5478-9280-CE4B-D4F7D5F57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6C64C-968A-4FDC-90F1-6734FCA9A22B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2400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5D1DE-6C9B-2B1F-029C-7C8792318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0C6DF0-D5A2-DB75-B9B1-9A2081274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7" y="1725003"/>
            <a:ext cx="5915025" cy="75390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600" dirty="0">
                <a:latin typeface="Inter" panose="02000503000000020004" pitchFamily="2" charset="0"/>
                <a:ea typeface="Inter" panose="02000503000000020004" pitchFamily="2" charset="0"/>
              </a:rPr>
              <a:t>Em Python, cada valor tem um tipo, que indica o que ele representa. Os principais são:</a:t>
            </a:r>
          </a:p>
          <a:p>
            <a:pPr marL="0" indent="0">
              <a:buNone/>
            </a:pPr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r>
              <a:rPr lang="pt-BR" sz="1600" dirty="0">
                <a:latin typeface="Inter" panose="02000503000000020004" pitchFamily="2" charset="0"/>
                <a:ea typeface="Inter" panose="02000503000000020004" pitchFamily="2" charset="0"/>
              </a:rPr>
              <a:t>Código: </a:t>
            </a: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Saída:</a:t>
            </a:r>
          </a:p>
          <a:p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D6BBA1B-E05E-E10F-48D3-9C0C12A7517A}"/>
              </a:ext>
            </a:extLst>
          </p:cNvPr>
          <p:cNvSpPr txBox="1">
            <a:spLocks/>
          </p:cNvSpPr>
          <p:nvPr/>
        </p:nvSpPr>
        <p:spPr>
          <a:xfrm>
            <a:off x="471487" y="732115"/>
            <a:ext cx="5915025" cy="615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>
                <a:latin typeface="Inter" panose="02000503000000020004" pitchFamily="2" charset="0"/>
                <a:ea typeface="Inter" panose="02000503000000020004" pitchFamily="2" charset="0"/>
              </a:rPr>
              <a:t>Tipos básicos de dados</a:t>
            </a:r>
            <a:endParaRPr lang="pt-BR" sz="2400" b="1" dirty="0">
              <a:latin typeface="Inter" panose="02000503000000020004" pitchFamily="2" charset="0"/>
              <a:ea typeface="Inter" panose="02000503000000020004" pitchFamily="2" charset="0"/>
              <a:cs typeface="Monocraft" panose="02000503000000000000" pitchFamily="2" charset="-79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2374834-03AD-C68F-27B8-1FEE60939415}"/>
              </a:ext>
            </a:extLst>
          </p:cNvPr>
          <p:cNvSpPr/>
          <p:nvPr/>
        </p:nvSpPr>
        <p:spPr>
          <a:xfrm>
            <a:off x="269842" y="0"/>
            <a:ext cx="201645" cy="615595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F57B2C7-8998-91AB-CB22-55C665A348EE}"/>
              </a:ext>
            </a:extLst>
          </p:cNvPr>
          <p:cNvSpPr/>
          <p:nvPr/>
        </p:nvSpPr>
        <p:spPr>
          <a:xfrm>
            <a:off x="365283" y="1301991"/>
            <a:ext cx="6127432" cy="45719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C84E3C8-9257-6998-750E-445AA22AD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6C64C-968A-4FDC-90F1-6734FCA9A22B}" type="slidenum">
              <a:rPr lang="pt-BR" smtClean="0"/>
              <a:t>10</a:t>
            </a:fld>
            <a:endParaRPr lang="pt-BR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DC5319C3-9960-1CD1-F9F9-5282A76146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384977"/>
              </p:ext>
            </p:extLst>
          </p:nvPr>
        </p:nvGraphicFramePr>
        <p:xfrm>
          <a:off x="1142999" y="2428875"/>
          <a:ext cx="4572000" cy="2192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42281679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1948155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830024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dirty="0"/>
                        <a:t>Tipo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/>
                        <a:t>Exemplo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/>
                        <a:t>Significado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4363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latin typeface="Courier New" panose="02070309020205020404" pitchFamily="49" charset="0"/>
                        </a:rPr>
                        <a:t>int</a:t>
                      </a:r>
                      <a:endParaRPr lang="pt-B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dirty="0"/>
                        <a:t>Número inteiro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4540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latin typeface="Courier New" panose="02070309020205020404" pitchFamily="49" charset="0"/>
                        </a:rPr>
                        <a:t>float</a:t>
                      </a:r>
                      <a:endParaRPr lang="pt-B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/>
                        <a:t>3.14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/>
                        <a:t>Número decimal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141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latin typeface="Courier New" panose="02070309020205020404" pitchFamily="49" charset="0"/>
                        </a:rPr>
                        <a:t>str</a:t>
                      </a:r>
                      <a:endParaRPr lang="pt-B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/>
                        <a:t>"Olá"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/>
                        <a:t>Texto (string)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5861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latin typeface="Courier New" panose="02070309020205020404" pitchFamily="49" charset="0"/>
                        </a:rPr>
                        <a:t>bool</a:t>
                      </a:r>
                      <a:endParaRPr lang="pt-B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dirty="0" err="1"/>
                        <a:t>True</a:t>
                      </a:r>
                      <a:r>
                        <a:rPr lang="pt-BR" dirty="0"/>
                        <a:t> / 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dirty="0"/>
                        <a:t>Valor lógico (verdadeiro ou falso)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841415"/>
                  </a:ext>
                </a:extLst>
              </a:tr>
            </a:tbl>
          </a:graphicData>
        </a:graphic>
      </p:graphicFrame>
      <p:pic>
        <p:nvPicPr>
          <p:cNvPr id="6" name="Imagem 5">
            <a:extLst>
              <a:ext uri="{FF2B5EF4-FFF2-40B4-BE49-F238E27FC236}">
                <a16:creationId xmlns:a16="http://schemas.microsoft.com/office/drawing/2014/main" id="{7D0EF185-5B16-AF88-2503-6853837E8E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75" t="10155" r="6875" b="8969"/>
          <a:stretch>
            <a:fillRect/>
          </a:stretch>
        </p:blipFill>
        <p:spPr>
          <a:xfrm>
            <a:off x="1618057" y="5494508"/>
            <a:ext cx="3621883" cy="21853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A628DDF-6B47-DC0A-603C-F7725B63A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3330" b="-9695"/>
          <a:stretch>
            <a:fillRect/>
          </a:stretch>
        </p:blipFill>
        <p:spPr>
          <a:xfrm>
            <a:off x="801591" y="8399789"/>
            <a:ext cx="5254813" cy="80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83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9CB65-C079-30CF-D429-4BFD100A0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D0CE09-27ED-D3FB-16EE-A9D1F3CBD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7" y="1725003"/>
            <a:ext cx="5915025" cy="75390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600" dirty="0">
                <a:latin typeface="Inter" panose="02000503000000020004" pitchFamily="2" charset="0"/>
                <a:ea typeface="Inter" panose="02000503000000020004" pitchFamily="2" charset="0"/>
              </a:rPr>
              <a:t>A função </a:t>
            </a:r>
            <a:r>
              <a:rPr lang="pt-BR" sz="1600" dirty="0" err="1">
                <a:latin typeface="Inter" panose="02000503000000020004" pitchFamily="2" charset="0"/>
                <a:ea typeface="Inter" panose="02000503000000020004" pitchFamily="2" charset="0"/>
              </a:rPr>
              <a:t>type</a:t>
            </a:r>
            <a:r>
              <a:rPr lang="pt-BR" sz="1600" dirty="0">
                <a:latin typeface="Inter" panose="02000503000000020004" pitchFamily="2" charset="0"/>
                <a:ea typeface="Inter" panose="02000503000000020004" pitchFamily="2" charset="0"/>
              </a:rPr>
              <a:t>() mostra qual é o tipo de um valor ou variável.</a:t>
            </a: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r>
              <a:rPr lang="pt-BR" sz="1600" dirty="0">
                <a:latin typeface="Inter" panose="02000503000000020004" pitchFamily="2" charset="0"/>
                <a:ea typeface="Inter" panose="02000503000000020004" pitchFamily="2" charset="0"/>
              </a:rPr>
              <a:t>Isso é útil para </a:t>
            </a:r>
            <a:r>
              <a:rPr lang="pt-BR" sz="1600" b="1" dirty="0">
                <a:solidFill>
                  <a:srgbClr val="156082"/>
                </a:solidFill>
                <a:latin typeface="Inter" panose="02000503000000020004" pitchFamily="2" charset="0"/>
                <a:ea typeface="Inter" panose="02000503000000020004" pitchFamily="2" charset="0"/>
              </a:rPr>
              <a:t>entender o que o Python está interpretando</a:t>
            </a:r>
            <a:r>
              <a:rPr lang="pt-BR" sz="1600" dirty="0">
                <a:solidFill>
                  <a:srgbClr val="156082"/>
                </a:solidFill>
                <a:latin typeface="Inter" panose="02000503000000020004" pitchFamily="2" charset="0"/>
                <a:ea typeface="Inter" panose="02000503000000020004" pitchFamily="2" charset="0"/>
              </a:rPr>
              <a:t>.</a:t>
            </a:r>
          </a:p>
          <a:p>
            <a:pPr marL="0" indent="0">
              <a:buNone/>
            </a:pPr>
            <a:endParaRPr lang="pt-BR" sz="1600" dirty="0">
              <a:solidFill>
                <a:srgbClr val="156082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OBS: O comentário no código é o que será exibido após executar o código.</a:t>
            </a:r>
          </a:p>
          <a:p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6729B36-DCCE-575E-D123-C6A7EF27123C}"/>
              </a:ext>
            </a:extLst>
          </p:cNvPr>
          <p:cNvSpPr txBox="1">
            <a:spLocks/>
          </p:cNvSpPr>
          <p:nvPr/>
        </p:nvSpPr>
        <p:spPr>
          <a:xfrm>
            <a:off x="471487" y="732115"/>
            <a:ext cx="5915025" cy="615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>
                <a:latin typeface="Inter" panose="02000503000000020004" pitchFamily="2" charset="0"/>
                <a:ea typeface="Inter" panose="02000503000000020004" pitchFamily="2" charset="0"/>
              </a:rPr>
              <a:t>função </a:t>
            </a:r>
            <a:r>
              <a:rPr lang="pt-BR" sz="2400" b="1" dirty="0" err="1">
                <a:latin typeface="Inter" panose="02000503000000020004" pitchFamily="2" charset="0"/>
                <a:ea typeface="Inter" panose="02000503000000020004" pitchFamily="2" charset="0"/>
              </a:rPr>
              <a:t>type</a:t>
            </a:r>
            <a:r>
              <a:rPr lang="pt-BR" sz="2400" b="1" dirty="0">
                <a:latin typeface="Inter" panose="02000503000000020004" pitchFamily="2" charset="0"/>
                <a:ea typeface="Inter" panose="02000503000000020004" pitchFamily="2" charset="0"/>
              </a:rPr>
              <a:t>()</a:t>
            </a:r>
            <a:endParaRPr lang="pt-BR" sz="2400" b="1" dirty="0">
              <a:latin typeface="Inter" panose="02000503000000020004" pitchFamily="2" charset="0"/>
              <a:ea typeface="Inter" panose="02000503000000020004" pitchFamily="2" charset="0"/>
              <a:cs typeface="Monocraft" panose="02000503000000000000" pitchFamily="2" charset="-79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695B100-2D7E-F6C7-C321-B0196500A68F}"/>
              </a:ext>
            </a:extLst>
          </p:cNvPr>
          <p:cNvSpPr/>
          <p:nvPr/>
        </p:nvSpPr>
        <p:spPr>
          <a:xfrm>
            <a:off x="269842" y="0"/>
            <a:ext cx="201645" cy="615595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6ABF3F1-3D6E-8F14-ACAD-0B09C4995406}"/>
              </a:ext>
            </a:extLst>
          </p:cNvPr>
          <p:cNvSpPr/>
          <p:nvPr/>
        </p:nvSpPr>
        <p:spPr>
          <a:xfrm>
            <a:off x="365283" y="1301991"/>
            <a:ext cx="6127432" cy="45719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325535C-B772-9353-9466-6AEEFB67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6C64C-968A-4FDC-90F1-6734FCA9A22B}" type="slidenum">
              <a:rPr lang="pt-BR" smtClean="0"/>
              <a:t>11</a:t>
            </a:fld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140BA76-06F9-A9BC-3E1E-015970473A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75" t="11755" r="6875" b="10827"/>
          <a:stretch>
            <a:fillRect/>
          </a:stretch>
        </p:blipFill>
        <p:spPr>
          <a:xfrm>
            <a:off x="605526" y="2604574"/>
            <a:ext cx="5646945" cy="30389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002611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5C64C-AA00-9844-ED42-C8074CBA3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37E6A9-E41A-1BB5-EFEA-481FD8D71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7" y="1725003"/>
            <a:ext cx="5915025" cy="753901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1600" dirty="0">
                <a:latin typeface="Inter" panose="02000503000000020004" pitchFamily="2" charset="0"/>
                <a:ea typeface="Inter" panose="02000503000000020004" pitchFamily="2" charset="0"/>
              </a:rPr>
              <a:t>Às vezes, você precisa transformar um tipo de dado em outro. Por exemplo, quando o usuário digita algo com input(), o valor vem sempre como texto (</a:t>
            </a:r>
            <a:r>
              <a:rPr lang="pt-BR" sz="1600" dirty="0" err="1">
                <a:latin typeface="Inter" panose="02000503000000020004" pitchFamily="2" charset="0"/>
                <a:ea typeface="Inter" panose="02000503000000020004" pitchFamily="2" charset="0"/>
              </a:rPr>
              <a:t>str</a:t>
            </a:r>
            <a:r>
              <a:rPr lang="pt-BR" sz="1600" dirty="0">
                <a:latin typeface="Inter" panose="02000503000000020004" pitchFamily="2" charset="0"/>
                <a:ea typeface="Inter" panose="02000503000000020004" pitchFamily="2" charset="0"/>
              </a:rPr>
              <a:t>), mesmo que pareça um número.</a:t>
            </a: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r>
              <a:rPr lang="pt-BR" sz="1600" b="1" dirty="0">
                <a:solidFill>
                  <a:srgbClr val="156082"/>
                </a:solidFill>
                <a:latin typeface="Inter" panose="02000503000000020004" pitchFamily="2" charset="0"/>
                <a:ea typeface="Inter" panose="02000503000000020004" pitchFamily="2" charset="0"/>
              </a:rPr>
              <a:t>Exemplo simples:</a:t>
            </a:r>
          </a:p>
          <a:p>
            <a:endParaRPr lang="pt-BR" sz="1600" b="1" dirty="0">
              <a:solidFill>
                <a:srgbClr val="156082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b="1" dirty="0">
              <a:solidFill>
                <a:srgbClr val="156082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b="1" dirty="0">
              <a:solidFill>
                <a:srgbClr val="156082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b="1" dirty="0">
              <a:solidFill>
                <a:srgbClr val="156082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b="1" dirty="0">
              <a:solidFill>
                <a:srgbClr val="156082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r>
              <a:rPr lang="pt-BR" sz="1600" b="1" dirty="0">
                <a:solidFill>
                  <a:srgbClr val="156082"/>
                </a:solidFill>
                <a:latin typeface="Inter" panose="02000503000000020004" pitchFamily="2" charset="0"/>
                <a:ea typeface="Inter" panose="02000503000000020004" pitchFamily="2" charset="0"/>
              </a:rPr>
              <a:t>Outras conversões:</a:t>
            </a:r>
          </a:p>
          <a:p>
            <a:endParaRPr lang="pt-BR" sz="1600" b="1" dirty="0">
              <a:solidFill>
                <a:srgbClr val="156082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b="1" dirty="0">
              <a:solidFill>
                <a:srgbClr val="156082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b="1" dirty="0">
              <a:solidFill>
                <a:srgbClr val="156082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b="1" dirty="0">
              <a:solidFill>
                <a:srgbClr val="156082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b="1" dirty="0">
              <a:solidFill>
                <a:srgbClr val="156082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b="1" dirty="0">
              <a:solidFill>
                <a:srgbClr val="156082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b="1" dirty="0">
              <a:solidFill>
                <a:srgbClr val="156082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b="1" dirty="0">
              <a:solidFill>
                <a:srgbClr val="156082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b="1" dirty="0">
              <a:solidFill>
                <a:srgbClr val="156082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b="1" dirty="0">
              <a:solidFill>
                <a:srgbClr val="156082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b="1" dirty="0">
              <a:solidFill>
                <a:srgbClr val="156082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b="1" dirty="0">
              <a:solidFill>
                <a:srgbClr val="156082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r>
              <a:rPr lang="pt-BR" sz="1600" dirty="0">
                <a:latin typeface="Inter" panose="02000503000000020004" pitchFamily="2" charset="0"/>
                <a:ea typeface="Inter" panose="02000503000000020004" pitchFamily="2" charset="0"/>
              </a:rPr>
              <a:t>Essas conversões são chamadas de casting e ajudam muito na hora de formatar ou calcular valores.</a:t>
            </a:r>
          </a:p>
          <a:p>
            <a:endParaRPr lang="pt-BR" sz="1600" b="1" dirty="0">
              <a:solidFill>
                <a:srgbClr val="156082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7030B49-9622-2648-C399-2DA9CD7ABDE2}"/>
              </a:ext>
            </a:extLst>
          </p:cNvPr>
          <p:cNvSpPr txBox="1">
            <a:spLocks/>
          </p:cNvSpPr>
          <p:nvPr/>
        </p:nvSpPr>
        <p:spPr>
          <a:xfrm>
            <a:off x="471487" y="732115"/>
            <a:ext cx="5915025" cy="615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>
                <a:latin typeface="Inter" panose="02000503000000020004" pitchFamily="2" charset="0"/>
                <a:ea typeface="Inter" panose="02000503000000020004" pitchFamily="2" charset="0"/>
              </a:rPr>
              <a:t>Conversão de tipos</a:t>
            </a:r>
            <a:endParaRPr lang="pt-BR" sz="2400" b="1" dirty="0">
              <a:latin typeface="Inter" panose="02000503000000020004" pitchFamily="2" charset="0"/>
              <a:ea typeface="Inter" panose="02000503000000020004" pitchFamily="2" charset="0"/>
              <a:cs typeface="Monocraft" panose="02000503000000000000" pitchFamily="2" charset="-79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408D601-6658-2A36-951F-1061B41894FB}"/>
              </a:ext>
            </a:extLst>
          </p:cNvPr>
          <p:cNvSpPr/>
          <p:nvPr/>
        </p:nvSpPr>
        <p:spPr>
          <a:xfrm>
            <a:off x="269842" y="0"/>
            <a:ext cx="201645" cy="615595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7537D6F-99EB-6848-CD1A-E6B93DF7B37B}"/>
              </a:ext>
            </a:extLst>
          </p:cNvPr>
          <p:cNvSpPr/>
          <p:nvPr/>
        </p:nvSpPr>
        <p:spPr>
          <a:xfrm>
            <a:off x="365283" y="1301991"/>
            <a:ext cx="6127432" cy="45719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E66B43D-E347-C4E6-051A-707DB498B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6C64C-968A-4FDC-90F1-6734FCA9A22B}" type="slidenum">
              <a:rPr lang="pt-BR" smtClean="0"/>
              <a:t>12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5BB7BF8-E2D5-8855-0B49-5D83438D14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34" t="12018" r="3749" b="10397"/>
          <a:stretch>
            <a:fillRect/>
          </a:stretch>
        </p:blipFill>
        <p:spPr>
          <a:xfrm>
            <a:off x="869636" y="3134758"/>
            <a:ext cx="5118721" cy="14740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389D804-F956-64F4-5796-DF614F969C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75" t="6699" r="6875" b="6735"/>
          <a:stretch>
            <a:fillRect/>
          </a:stretch>
        </p:blipFill>
        <p:spPr>
          <a:xfrm>
            <a:off x="1798323" y="4987976"/>
            <a:ext cx="3261346" cy="3295478"/>
          </a:xfrm>
          <a:prstGeom prst="roundRect">
            <a:avLst>
              <a:gd name="adj" fmla="val 468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52641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06AEA-16E2-0B05-3F77-3B073ABA0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5782958B-5360-21D0-2058-B96145AB1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96A0A3F-74E2-67DE-9AF1-4689F5ED3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7" y="898880"/>
            <a:ext cx="5915025" cy="615595"/>
          </a:xfrm>
        </p:spPr>
        <p:txBody>
          <a:bodyPr>
            <a:noAutofit/>
          </a:bodyPr>
          <a:lstStyle/>
          <a:p>
            <a:r>
              <a:rPr lang="pt-BR" sz="6400" dirty="0">
                <a:solidFill>
                  <a:schemeClr val="bg1">
                    <a:lumMod val="95000"/>
                  </a:schemeClr>
                </a:solidFill>
                <a:latin typeface="Tourney" pitchFamily="2" charset="0"/>
                <a:ea typeface="Monocraft" panose="02000503000000000000" pitchFamily="2" charset="-79"/>
                <a:cs typeface="Monocraft" panose="02000503000000000000" pitchFamily="2" charset="-79"/>
              </a:rPr>
              <a:t>Capítulo 03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AC27E89-4B16-677F-6FF2-0B2FC650EB52}"/>
              </a:ext>
            </a:extLst>
          </p:cNvPr>
          <p:cNvSpPr txBox="1">
            <a:spLocks/>
          </p:cNvSpPr>
          <p:nvPr/>
        </p:nvSpPr>
        <p:spPr>
          <a:xfrm>
            <a:off x="471487" y="1886288"/>
            <a:ext cx="5915025" cy="615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>
                <a:solidFill>
                  <a:schemeClr val="bg1">
                    <a:lumMod val="9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Monocraft" panose="02000503000000000000" pitchFamily="2" charset="-79"/>
              </a:rPr>
              <a:t>Variáveis e boas práticas de nomeação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8D99612-B6F0-5228-E539-286A4D938FC8}"/>
              </a:ext>
            </a:extLst>
          </p:cNvPr>
          <p:cNvSpPr/>
          <p:nvPr/>
        </p:nvSpPr>
        <p:spPr>
          <a:xfrm>
            <a:off x="365283" y="1688727"/>
            <a:ext cx="6127432" cy="45719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700D85A0-F671-100A-A140-10CCC4DEE2B2}"/>
              </a:ext>
            </a:extLst>
          </p:cNvPr>
          <p:cNvSpPr txBox="1">
            <a:spLocks/>
          </p:cNvSpPr>
          <p:nvPr/>
        </p:nvSpPr>
        <p:spPr>
          <a:xfrm>
            <a:off x="471487" y="2721854"/>
            <a:ext cx="5915025" cy="14072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pt-BR" sz="2400" dirty="0">
                <a:solidFill>
                  <a:srgbClr val="508CBD"/>
                </a:solidFill>
                <a:latin typeface="Avenir Next LT Pro" panose="020B0504020202020204" pitchFamily="34" charset="0"/>
                <a:ea typeface="Inter" panose="02000503000000020004" pitchFamily="2" charset="0"/>
                <a:cs typeface="Poppins" panose="020B0502040204020203" pitchFamily="2" charset="0"/>
              </a:rPr>
              <a:t>O que são variáveis</a:t>
            </a:r>
          </a:p>
          <a:p>
            <a:pPr>
              <a:buFontTx/>
              <a:buChar char="-"/>
            </a:pPr>
            <a:r>
              <a:rPr lang="pt-BR" sz="2400" dirty="0">
                <a:solidFill>
                  <a:srgbClr val="508CBD"/>
                </a:solidFill>
                <a:latin typeface="Avenir Next LT Pro" panose="020B0504020202020204" pitchFamily="34" charset="0"/>
                <a:ea typeface="Inter" panose="02000503000000020004" pitchFamily="2" charset="0"/>
                <a:cs typeface="Poppins" panose="020B0502040204020203" pitchFamily="2" charset="0"/>
              </a:rPr>
              <a:t>Criando e atribuindo valores</a:t>
            </a:r>
          </a:p>
          <a:p>
            <a:pPr>
              <a:buFontTx/>
              <a:buChar char="-"/>
            </a:pPr>
            <a:r>
              <a:rPr lang="pt-BR" sz="2400" dirty="0">
                <a:solidFill>
                  <a:srgbClr val="508CBD"/>
                </a:solidFill>
                <a:latin typeface="Avenir Next LT Pro" panose="020B0504020202020204" pitchFamily="34" charset="0"/>
                <a:ea typeface="Inter" panose="02000503000000020004" pitchFamily="2" charset="0"/>
                <a:cs typeface="Poppins" panose="020B0502040204020203" pitchFamily="2" charset="0"/>
              </a:rPr>
              <a:t>Regras para nomes válidos</a:t>
            </a:r>
          </a:p>
          <a:p>
            <a:pPr>
              <a:buFontTx/>
              <a:buChar char="-"/>
            </a:pPr>
            <a:r>
              <a:rPr lang="pt-BR" sz="2400" dirty="0">
                <a:solidFill>
                  <a:srgbClr val="508CBD"/>
                </a:solidFill>
                <a:latin typeface="Avenir Next LT Pro" panose="020B0504020202020204" pitchFamily="34" charset="0"/>
                <a:ea typeface="Inter" panose="02000503000000020004" pitchFamily="2" charset="0"/>
                <a:cs typeface="Poppins" panose="020B0502040204020203" pitchFamily="2" charset="0"/>
              </a:rPr>
              <a:t>Convenção: </a:t>
            </a:r>
            <a:r>
              <a:rPr lang="pt-BR" sz="2400" dirty="0" err="1">
                <a:solidFill>
                  <a:srgbClr val="508CBD"/>
                </a:solidFill>
                <a:latin typeface="Avenir Next LT Pro" panose="020B0504020202020204" pitchFamily="34" charset="0"/>
                <a:ea typeface="Inter" panose="02000503000000020004" pitchFamily="2" charset="0"/>
                <a:cs typeface="Poppins" panose="020B0502040204020203" pitchFamily="2" charset="0"/>
              </a:rPr>
              <a:t>Snake</a:t>
            </a:r>
            <a:r>
              <a:rPr lang="pt-BR" sz="2400" dirty="0">
                <a:solidFill>
                  <a:srgbClr val="508CBD"/>
                </a:solidFill>
                <a:latin typeface="Avenir Next LT Pro" panose="020B0504020202020204" pitchFamily="34" charset="0"/>
                <a:ea typeface="Inter" panose="02000503000000020004" pitchFamily="2" charset="0"/>
                <a:cs typeface="Poppins" panose="020B0502040204020203" pitchFamily="2" charset="0"/>
              </a:rPr>
              <a:t> case e constantes</a:t>
            </a:r>
          </a:p>
        </p:txBody>
      </p:sp>
      <p:sp>
        <p:nvSpPr>
          <p:cNvPr id="15" name="Espaço Reservado para Número de Slide 14">
            <a:extLst>
              <a:ext uri="{FF2B5EF4-FFF2-40B4-BE49-F238E27FC236}">
                <a16:creationId xmlns:a16="http://schemas.microsoft.com/office/drawing/2014/main" id="{A638C20A-5B39-0D17-3079-349EA81C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6C64C-968A-4FDC-90F1-6734FCA9A22B}" type="slidenum">
              <a:rPr lang="pt-BR" smtClean="0"/>
              <a:t>13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FD58413-2604-2B3A-2AD1-CB1D60AFE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83" y="4768664"/>
            <a:ext cx="6127432" cy="26354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579919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EE056-F344-1D3C-0EC9-6DCB0F5B3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8E40DA-5FCC-FB83-11DF-E8734FE45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7" y="1725003"/>
            <a:ext cx="5915025" cy="75390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600" dirty="0">
                <a:latin typeface="Inter" panose="02000503000000020004" pitchFamily="2" charset="0"/>
                <a:ea typeface="Inter" panose="02000503000000020004" pitchFamily="2" charset="0"/>
              </a:rPr>
              <a:t>Variáveis são espaços na memória onde o Python guarda informações. Pense nelas como caixinhas que armazenam dados para serem usados depois.</a:t>
            </a: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r>
              <a:rPr lang="pt-BR" sz="1600" dirty="0"/>
              <a:t>Essas variáveis podem ser usadas em cálculos ou mensagens:</a:t>
            </a: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Saída:</a:t>
            </a: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E0FEE9E-6105-294B-BF46-7EEE1FB86A14}"/>
              </a:ext>
            </a:extLst>
          </p:cNvPr>
          <p:cNvSpPr txBox="1">
            <a:spLocks/>
          </p:cNvSpPr>
          <p:nvPr/>
        </p:nvSpPr>
        <p:spPr>
          <a:xfrm>
            <a:off x="471487" y="732115"/>
            <a:ext cx="5915025" cy="615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>
                <a:latin typeface="Inter" panose="02000503000000020004" pitchFamily="2" charset="0"/>
                <a:ea typeface="Inter" panose="02000503000000020004" pitchFamily="2" charset="0"/>
              </a:rPr>
              <a:t>O que são variáveis</a:t>
            </a:r>
            <a:endParaRPr lang="pt-BR" sz="2400" b="1" dirty="0">
              <a:latin typeface="Inter" panose="02000503000000020004" pitchFamily="2" charset="0"/>
              <a:ea typeface="Inter" panose="02000503000000020004" pitchFamily="2" charset="0"/>
              <a:cs typeface="Monocraft" panose="02000503000000000000" pitchFamily="2" charset="-79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08452FA-88A2-36BF-E609-555EBF2FBCCC}"/>
              </a:ext>
            </a:extLst>
          </p:cNvPr>
          <p:cNvSpPr/>
          <p:nvPr/>
        </p:nvSpPr>
        <p:spPr>
          <a:xfrm>
            <a:off x="269842" y="0"/>
            <a:ext cx="201645" cy="615595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C25B765-CEC8-28B0-1209-10B79CFC5619}"/>
              </a:ext>
            </a:extLst>
          </p:cNvPr>
          <p:cNvSpPr/>
          <p:nvPr/>
        </p:nvSpPr>
        <p:spPr>
          <a:xfrm>
            <a:off x="365283" y="1301991"/>
            <a:ext cx="6127432" cy="45719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D57325D-B738-4970-8178-39B5FE0CE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6C64C-968A-4FDC-90F1-6734FCA9A22B}" type="slidenum">
              <a:rPr lang="pt-BR" smtClean="0"/>
              <a:t>14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1989409-2D73-8FBB-7C60-73EA68855B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00" t="13439" r="11698" b="14163"/>
          <a:stretch>
            <a:fillRect/>
          </a:stretch>
        </p:blipFill>
        <p:spPr>
          <a:xfrm>
            <a:off x="2062859" y="2623580"/>
            <a:ext cx="2732281" cy="22034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11E1072-3D0F-B352-DB6D-6A3F37E034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26" t="18302" r="5326" b="18903"/>
          <a:stretch>
            <a:fillRect/>
          </a:stretch>
        </p:blipFill>
        <p:spPr>
          <a:xfrm>
            <a:off x="365283" y="5576608"/>
            <a:ext cx="6127432" cy="12740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7EBA5D84-2B79-D7A8-550E-19D019720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733" y="7831610"/>
            <a:ext cx="3810532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194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70EE8-9B68-4D47-C157-9455BB2BE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DFEDE5-9023-50B6-F717-E8C5F0FEE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7" y="1725003"/>
            <a:ext cx="5915025" cy="75390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600" dirty="0">
                <a:latin typeface="Inter" panose="02000503000000020004" pitchFamily="2" charset="0"/>
                <a:ea typeface="Inter" panose="02000503000000020004" pitchFamily="2" charset="0"/>
              </a:rPr>
              <a:t>O símbolo = atribui um valor à variável. Você também pode atribuir várias de uma vez:</a:t>
            </a: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r>
              <a:rPr lang="pt-BR" sz="1600" dirty="0"/>
              <a:t>Ou usar uma variável em outra:</a:t>
            </a: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C4D50D4-4ABB-5E22-36A2-DDEF3D700764}"/>
              </a:ext>
            </a:extLst>
          </p:cNvPr>
          <p:cNvSpPr txBox="1">
            <a:spLocks/>
          </p:cNvSpPr>
          <p:nvPr/>
        </p:nvSpPr>
        <p:spPr>
          <a:xfrm>
            <a:off x="471487" y="732115"/>
            <a:ext cx="5915025" cy="615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>
                <a:latin typeface="Inter" panose="02000503000000020004" pitchFamily="2" charset="0"/>
                <a:ea typeface="Inter" panose="02000503000000020004" pitchFamily="2" charset="0"/>
              </a:rPr>
              <a:t>Criando e atribuindo valores</a:t>
            </a:r>
            <a:endParaRPr lang="pt-BR" sz="2400" b="1" dirty="0">
              <a:latin typeface="Inter" panose="02000503000000020004" pitchFamily="2" charset="0"/>
              <a:ea typeface="Inter" panose="02000503000000020004" pitchFamily="2" charset="0"/>
              <a:cs typeface="Monocraft" panose="02000503000000000000" pitchFamily="2" charset="-79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3A414E3-6D65-C985-4C4C-DF9959DE8C3B}"/>
              </a:ext>
            </a:extLst>
          </p:cNvPr>
          <p:cNvSpPr/>
          <p:nvPr/>
        </p:nvSpPr>
        <p:spPr>
          <a:xfrm>
            <a:off x="269842" y="0"/>
            <a:ext cx="201645" cy="615595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8694250-68F4-50AA-348C-4A99F4A34CE1}"/>
              </a:ext>
            </a:extLst>
          </p:cNvPr>
          <p:cNvSpPr/>
          <p:nvPr/>
        </p:nvSpPr>
        <p:spPr>
          <a:xfrm>
            <a:off x="365283" y="1301991"/>
            <a:ext cx="6127432" cy="45719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B1343E7-51CE-4E7E-2BFB-D2D05A0E0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6C64C-968A-4FDC-90F1-6734FCA9A22B}" type="slidenum">
              <a:rPr lang="pt-BR" smtClean="0"/>
              <a:t>15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F09DF1F-DD4B-3AE5-08B6-208A1E5DCC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80" t="19403" r="10783" b="19591"/>
          <a:stretch>
            <a:fillRect/>
          </a:stretch>
        </p:blipFill>
        <p:spPr>
          <a:xfrm>
            <a:off x="1054607" y="2381503"/>
            <a:ext cx="4748785" cy="19872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03CF742-CE77-5D67-C4CF-46DB8CCF49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370" t="19223" r="11699" b="19771"/>
          <a:stretch>
            <a:fillRect/>
          </a:stretch>
        </p:blipFill>
        <p:spPr>
          <a:xfrm>
            <a:off x="1289302" y="5329936"/>
            <a:ext cx="4279393" cy="19872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5860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A04FA-02E5-258F-2ED1-3A64A244C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B8D2DF-D9BC-FD76-7315-C694DA36B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7" y="1725003"/>
            <a:ext cx="5915025" cy="75390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600" dirty="0">
                <a:latin typeface="Inter" panose="02000503000000020004" pitchFamily="2" charset="0"/>
                <a:ea typeface="Inter" panose="02000503000000020004" pitchFamily="2" charset="0"/>
              </a:rPr>
              <a:t>1 - Devem começar com uma letra ou _ (</a:t>
            </a:r>
            <a:r>
              <a:rPr lang="pt-BR" sz="1600" dirty="0" err="1">
                <a:latin typeface="Inter" panose="02000503000000020004" pitchFamily="2" charset="0"/>
                <a:ea typeface="Inter" panose="02000503000000020004" pitchFamily="2" charset="0"/>
              </a:rPr>
              <a:t>underline</a:t>
            </a:r>
            <a:r>
              <a:rPr lang="pt-BR" sz="1600" dirty="0">
                <a:latin typeface="Inter" panose="02000503000000020004" pitchFamily="2" charset="0"/>
                <a:ea typeface="Inter" panose="02000503000000020004" pitchFamily="2" charset="0"/>
              </a:rPr>
              <a:t>).</a:t>
            </a:r>
          </a:p>
          <a:p>
            <a:pPr marL="0" indent="0">
              <a:buNone/>
            </a:pPr>
            <a:r>
              <a:rPr lang="pt-BR" sz="1600" dirty="0">
                <a:latin typeface="Inter" panose="02000503000000020004" pitchFamily="2" charset="0"/>
                <a:ea typeface="Inter" panose="02000503000000020004" pitchFamily="2" charset="0"/>
              </a:rPr>
              <a:t>2 - Não podem começar com número.</a:t>
            </a:r>
          </a:p>
          <a:p>
            <a:pPr marL="0" indent="0">
              <a:buNone/>
            </a:pPr>
            <a:r>
              <a:rPr lang="pt-BR" sz="1600" dirty="0">
                <a:latin typeface="Inter" panose="02000503000000020004" pitchFamily="2" charset="0"/>
                <a:ea typeface="Inter" panose="02000503000000020004" pitchFamily="2" charset="0"/>
              </a:rPr>
              <a:t>3 - Sem espaços nem acentos.</a:t>
            </a:r>
          </a:p>
          <a:p>
            <a:pPr marL="0" indent="0">
              <a:buNone/>
            </a:pPr>
            <a:r>
              <a:rPr lang="pt-BR" sz="1600" dirty="0">
                <a:latin typeface="Inter" panose="02000503000000020004" pitchFamily="2" charset="0"/>
                <a:ea typeface="Inter" panose="02000503000000020004" pitchFamily="2" charset="0"/>
              </a:rPr>
              <a:t>4 - Diferenciam maiúsculas e minúsculas (idade ≠ Idade).</a:t>
            </a: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Forma </a:t>
            </a:r>
            <a:r>
              <a:rPr lang="pt-BR" sz="1600" b="1" dirty="0">
                <a:solidFill>
                  <a:srgbClr val="156082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correta</a:t>
            </a: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:</a:t>
            </a: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Forma </a:t>
            </a:r>
            <a:r>
              <a:rPr lang="pt-BR" sz="1600" b="1" dirty="0">
                <a:solidFill>
                  <a:srgbClr val="156082"/>
                </a:solidFill>
                <a:latin typeface="Inter" panose="02000503000000020004" pitchFamily="2" charset="0"/>
                <a:ea typeface="Inter" panose="02000503000000020004" pitchFamily="2" charset="0"/>
              </a:rPr>
              <a:t>errada</a:t>
            </a: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: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BFD715-2964-D779-FA14-CB09750CCF1E}"/>
              </a:ext>
            </a:extLst>
          </p:cNvPr>
          <p:cNvSpPr txBox="1">
            <a:spLocks/>
          </p:cNvSpPr>
          <p:nvPr/>
        </p:nvSpPr>
        <p:spPr>
          <a:xfrm>
            <a:off x="471487" y="732115"/>
            <a:ext cx="5915025" cy="615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>
                <a:latin typeface="Inter" panose="02000503000000020004" pitchFamily="2" charset="0"/>
                <a:ea typeface="Inter" panose="02000503000000020004" pitchFamily="2" charset="0"/>
              </a:rPr>
              <a:t>Regras para nomes válidos</a:t>
            </a:r>
            <a:endParaRPr lang="pt-BR" sz="2400" b="1" dirty="0">
              <a:latin typeface="Inter" panose="02000503000000020004" pitchFamily="2" charset="0"/>
              <a:ea typeface="Inter" panose="02000503000000020004" pitchFamily="2" charset="0"/>
              <a:cs typeface="Monocraft" panose="02000503000000000000" pitchFamily="2" charset="-79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95FA5C3-14A4-74B0-15F8-519B015998A9}"/>
              </a:ext>
            </a:extLst>
          </p:cNvPr>
          <p:cNvSpPr/>
          <p:nvPr/>
        </p:nvSpPr>
        <p:spPr>
          <a:xfrm>
            <a:off x="269842" y="0"/>
            <a:ext cx="201645" cy="615595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4D9867D-516A-C31C-DD25-9FFFA49809FD}"/>
              </a:ext>
            </a:extLst>
          </p:cNvPr>
          <p:cNvSpPr/>
          <p:nvPr/>
        </p:nvSpPr>
        <p:spPr>
          <a:xfrm>
            <a:off x="365283" y="1301991"/>
            <a:ext cx="6127432" cy="45719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BF741CE-AF46-F732-CD06-E153F7201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6C64C-968A-4FDC-90F1-6734FCA9A22B}" type="slidenum">
              <a:rPr lang="pt-BR" smtClean="0"/>
              <a:t>16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8CE3E13-6FA2-92B3-E1B1-81BCEBF0D0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77" t="16961" r="9111" b="16005"/>
          <a:stretch>
            <a:fillRect/>
          </a:stretch>
        </p:blipFill>
        <p:spPr>
          <a:xfrm>
            <a:off x="1308258" y="3818200"/>
            <a:ext cx="4241483" cy="1804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3E7C1AC-E12A-ED82-AECD-B6ECB39D32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890" t="16938" r="9989" b="17089"/>
          <a:stretch>
            <a:fillRect/>
          </a:stretch>
        </p:blipFill>
        <p:spPr>
          <a:xfrm>
            <a:off x="1308258" y="6363986"/>
            <a:ext cx="4241483" cy="20495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94218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0C828-999A-8C53-CAA2-ED680C620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803EE5-76F6-8C17-2F49-10F4D8754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7" y="1725004"/>
            <a:ext cx="5915025" cy="31822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Em Python, usamos nomes com letras minúsculas e _ (</a:t>
            </a:r>
            <a:r>
              <a:rPr lang="pt-B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underline</a:t>
            </a: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) para separar palavras. Isso é chamado de </a:t>
            </a:r>
            <a:r>
              <a:rPr lang="pt-B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snake_case</a:t>
            </a: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7A09B73-D466-9B1C-42AF-7B076BE44D5E}"/>
              </a:ext>
            </a:extLst>
          </p:cNvPr>
          <p:cNvSpPr txBox="1">
            <a:spLocks/>
          </p:cNvSpPr>
          <p:nvPr/>
        </p:nvSpPr>
        <p:spPr>
          <a:xfrm>
            <a:off x="471487" y="732115"/>
            <a:ext cx="5915025" cy="615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>
                <a:latin typeface="Inter" panose="02000503000000020004" pitchFamily="2" charset="0"/>
                <a:ea typeface="Inter" panose="02000503000000020004" pitchFamily="2" charset="0"/>
              </a:rPr>
              <a:t>Convenção: </a:t>
            </a:r>
            <a:r>
              <a:rPr lang="pt-BR" sz="2400" b="1" dirty="0" err="1">
                <a:latin typeface="Inter" panose="02000503000000020004" pitchFamily="2" charset="0"/>
                <a:ea typeface="Inter" panose="02000503000000020004" pitchFamily="2" charset="0"/>
              </a:rPr>
              <a:t>Snake</a:t>
            </a:r>
            <a:r>
              <a:rPr lang="pt-BR" sz="2400" b="1" dirty="0">
                <a:latin typeface="Inter" panose="02000503000000020004" pitchFamily="2" charset="0"/>
                <a:ea typeface="Inter" panose="02000503000000020004" pitchFamily="2" charset="0"/>
              </a:rPr>
              <a:t> case</a:t>
            </a:r>
            <a:endParaRPr lang="pt-BR" sz="2400" b="1" dirty="0">
              <a:latin typeface="Inter" panose="02000503000000020004" pitchFamily="2" charset="0"/>
              <a:ea typeface="Inter" panose="02000503000000020004" pitchFamily="2" charset="0"/>
              <a:cs typeface="Monocraft" panose="02000503000000000000" pitchFamily="2" charset="-79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FBF5415-A44A-F099-AC95-A3688EEC3D5E}"/>
              </a:ext>
            </a:extLst>
          </p:cNvPr>
          <p:cNvSpPr/>
          <p:nvPr/>
        </p:nvSpPr>
        <p:spPr>
          <a:xfrm>
            <a:off x="269842" y="0"/>
            <a:ext cx="201645" cy="615595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0BDA37D-1796-5FDE-9968-02710D70068C}"/>
              </a:ext>
            </a:extLst>
          </p:cNvPr>
          <p:cNvSpPr/>
          <p:nvPr/>
        </p:nvSpPr>
        <p:spPr>
          <a:xfrm>
            <a:off x="365283" y="1301991"/>
            <a:ext cx="6127432" cy="45719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0C9CD01-F49B-E02C-2996-79EC09878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6C64C-968A-4FDC-90F1-6734FCA9A22B}" type="slidenum">
              <a:rPr lang="pt-BR" smtClean="0"/>
              <a:t>17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01102AF-498C-3695-86F8-E81DDC65D9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001" t="16530" r="9999" b="16122"/>
          <a:stretch>
            <a:fillRect/>
          </a:stretch>
        </p:blipFill>
        <p:spPr>
          <a:xfrm>
            <a:off x="1638300" y="2796982"/>
            <a:ext cx="3581400" cy="18126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5DBCC07-511D-B8BC-332F-E8BD311260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370" t="16378" r="11097" b="16276"/>
          <a:stretch>
            <a:fillRect/>
          </a:stretch>
        </p:blipFill>
        <p:spPr>
          <a:xfrm>
            <a:off x="1638300" y="6850787"/>
            <a:ext cx="3581400" cy="20880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5D6DECC-8C76-7EC6-0EE0-0EEE576F803E}"/>
              </a:ext>
            </a:extLst>
          </p:cNvPr>
          <p:cNvSpPr txBox="1">
            <a:spLocks/>
          </p:cNvSpPr>
          <p:nvPr/>
        </p:nvSpPr>
        <p:spPr>
          <a:xfrm>
            <a:off x="471487" y="4998719"/>
            <a:ext cx="5915025" cy="615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>
                <a:latin typeface="Inter" panose="02000503000000020004" pitchFamily="2" charset="0"/>
                <a:ea typeface="Inter" panose="02000503000000020004" pitchFamily="2" charset="0"/>
              </a:rPr>
              <a:t>Constantes</a:t>
            </a:r>
            <a:endParaRPr lang="pt-BR" sz="2400" b="1" dirty="0">
              <a:latin typeface="Inter" panose="02000503000000020004" pitchFamily="2" charset="0"/>
              <a:ea typeface="Inter" panose="02000503000000020004" pitchFamily="2" charset="0"/>
              <a:cs typeface="Monocraft" panose="02000503000000000000" pitchFamily="2" charset="-79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5E21BDB-CBC1-00A0-8364-328D9BF77812}"/>
              </a:ext>
            </a:extLst>
          </p:cNvPr>
          <p:cNvSpPr/>
          <p:nvPr/>
        </p:nvSpPr>
        <p:spPr>
          <a:xfrm>
            <a:off x="365283" y="5568595"/>
            <a:ext cx="6127432" cy="45719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1ECC2133-B243-FAC2-4C36-F3547B7057B8}"/>
              </a:ext>
            </a:extLst>
          </p:cNvPr>
          <p:cNvSpPr txBox="1">
            <a:spLocks/>
          </p:cNvSpPr>
          <p:nvPr/>
        </p:nvSpPr>
        <p:spPr>
          <a:xfrm>
            <a:off x="471486" y="5979260"/>
            <a:ext cx="5915025" cy="3182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600" dirty="0"/>
              <a:t>Python </a:t>
            </a:r>
            <a:r>
              <a:rPr lang="pt-BR" sz="1600" b="1" dirty="0">
                <a:solidFill>
                  <a:srgbClr val="156082"/>
                </a:solidFill>
              </a:rPr>
              <a:t>não possui constantes reais</a:t>
            </a:r>
            <a:r>
              <a:rPr lang="pt-BR" sz="1600" dirty="0"/>
              <a:t>, mas usamos </a:t>
            </a:r>
            <a:r>
              <a:rPr lang="pt-BR" sz="1600" b="1" dirty="0">
                <a:solidFill>
                  <a:srgbClr val="156082"/>
                </a:solidFill>
              </a:rPr>
              <a:t>nomes em maiúsculas</a:t>
            </a:r>
            <a:r>
              <a:rPr lang="pt-BR" sz="1600" dirty="0"/>
              <a:t> para representar valores que não devem mudar.</a:t>
            </a: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241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DE3A2-2DFE-B524-B442-372EFE8F3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D3A3D849-FA23-5B79-AF3B-A54A8305E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26E9ED6F-B940-0D3F-7E06-D23CE3C37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7" y="898880"/>
            <a:ext cx="5915025" cy="615595"/>
          </a:xfrm>
        </p:spPr>
        <p:txBody>
          <a:bodyPr>
            <a:noAutofit/>
          </a:bodyPr>
          <a:lstStyle/>
          <a:p>
            <a:r>
              <a:rPr lang="pt-BR" sz="6400" dirty="0">
                <a:solidFill>
                  <a:schemeClr val="bg1">
                    <a:lumMod val="95000"/>
                  </a:schemeClr>
                </a:solidFill>
                <a:latin typeface="Tourney" pitchFamily="2" charset="0"/>
                <a:ea typeface="Monocraft" panose="02000503000000000000" pitchFamily="2" charset="-79"/>
                <a:cs typeface="Monocraft" panose="02000503000000000000" pitchFamily="2" charset="-79"/>
              </a:rPr>
              <a:t>Capítulo 04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46313C9-EC32-79D4-6E40-781E237B087F}"/>
              </a:ext>
            </a:extLst>
          </p:cNvPr>
          <p:cNvSpPr txBox="1">
            <a:spLocks/>
          </p:cNvSpPr>
          <p:nvPr/>
        </p:nvSpPr>
        <p:spPr>
          <a:xfrm>
            <a:off x="471487" y="1886288"/>
            <a:ext cx="5915025" cy="615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>
                <a:solidFill>
                  <a:schemeClr val="bg1">
                    <a:lumMod val="9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Monocraft" panose="02000503000000000000" pitchFamily="2" charset="-79"/>
              </a:rPr>
              <a:t>Entrada e saída de dados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995B19A-5155-8031-6342-26234E840F25}"/>
              </a:ext>
            </a:extLst>
          </p:cNvPr>
          <p:cNvSpPr/>
          <p:nvPr/>
        </p:nvSpPr>
        <p:spPr>
          <a:xfrm>
            <a:off x="365283" y="1688727"/>
            <a:ext cx="6127432" cy="45719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A1B72C3B-176B-0311-1B39-BAB39D32762D}"/>
              </a:ext>
            </a:extLst>
          </p:cNvPr>
          <p:cNvSpPr txBox="1">
            <a:spLocks/>
          </p:cNvSpPr>
          <p:nvPr/>
        </p:nvSpPr>
        <p:spPr>
          <a:xfrm>
            <a:off x="471487" y="2721854"/>
            <a:ext cx="5915025" cy="1407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pt-BR" sz="2400" dirty="0">
                <a:solidFill>
                  <a:srgbClr val="508CBD"/>
                </a:solidFill>
                <a:latin typeface="Avenir Next LT Pro" panose="020B0504020202020204" pitchFamily="34" charset="0"/>
                <a:ea typeface="Inter" panose="02000503000000020004" pitchFamily="2" charset="0"/>
                <a:cs typeface="Poppins" panose="020B0502040204020203" pitchFamily="2" charset="0"/>
              </a:rPr>
              <a:t>Capturando dados com input()</a:t>
            </a:r>
          </a:p>
          <a:p>
            <a:pPr>
              <a:buFontTx/>
              <a:buChar char="-"/>
            </a:pPr>
            <a:r>
              <a:rPr lang="pt-BR" sz="2400" dirty="0">
                <a:solidFill>
                  <a:srgbClr val="508CBD"/>
                </a:solidFill>
                <a:latin typeface="Avenir Next LT Pro" panose="020B0504020202020204" pitchFamily="34" charset="0"/>
                <a:ea typeface="Inter" panose="02000503000000020004" pitchFamily="2" charset="0"/>
                <a:cs typeface="Poppins" panose="020B0502040204020203" pitchFamily="2" charset="0"/>
              </a:rPr>
              <a:t>Mostrando informações com print()</a:t>
            </a:r>
          </a:p>
          <a:p>
            <a:pPr>
              <a:buFontTx/>
              <a:buChar char="-"/>
            </a:pPr>
            <a:r>
              <a:rPr lang="pt-BR" sz="2400" dirty="0">
                <a:solidFill>
                  <a:srgbClr val="508CBD"/>
                </a:solidFill>
                <a:latin typeface="Avenir Next LT Pro" panose="020B0504020202020204" pitchFamily="34" charset="0"/>
                <a:ea typeface="Inter" panose="02000503000000020004" pitchFamily="2" charset="0"/>
                <a:cs typeface="Poppins" panose="020B0502040204020203" pitchFamily="2" charset="0"/>
              </a:rPr>
              <a:t>Formatando números e texto</a:t>
            </a:r>
          </a:p>
        </p:txBody>
      </p:sp>
      <p:sp>
        <p:nvSpPr>
          <p:cNvPr id="15" name="Espaço Reservado para Número de Slide 14">
            <a:extLst>
              <a:ext uri="{FF2B5EF4-FFF2-40B4-BE49-F238E27FC236}">
                <a16:creationId xmlns:a16="http://schemas.microsoft.com/office/drawing/2014/main" id="{8A4663DE-8FB4-F40B-DC8C-9F52EB6C2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6C64C-968A-4FDC-90F1-6734FCA9A22B}" type="slidenum">
              <a:rPr lang="pt-BR" smtClean="0"/>
              <a:t>18</a:t>
            </a:fld>
            <a:endParaRPr lang="pt-BR"/>
          </a:p>
        </p:txBody>
      </p:sp>
      <p:pic>
        <p:nvPicPr>
          <p:cNvPr id="3" name="Imagem 2" descr="Desenho de um cachorro&#10;&#10;O conteúdo gerado por IA pode estar incorreto.">
            <a:extLst>
              <a:ext uri="{FF2B5EF4-FFF2-40B4-BE49-F238E27FC236}">
                <a16:creationId xmlns:a16="http://schemas.microsoft.com/office/drawing/2014/main" id="{7095277E-D6D4-174E-7F2E-7A42BF4C6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767" y="4449011"/>
            <a:ext cx="4412463" cy="441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38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112F3-393C-1D73-C818-7C8DDE3B6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364D6D-6C73-C830-1C66-3C2BFDB03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7" y="1725003"/>
            <a:ext cx="5915025" cy="75390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600" dirty="0">
                <a:latin typeface="Inter" panose="02000503000000020004" pitchFamily="2" charset="0"/>
                <a:ea typeface="Inter" panose="02000503000000020004" pitchFamily="2" charset="0"/>
              </a:rPr>
              <a:t>A função </a:t>
            </a:r>
            <a:r>
              <a:rPr lang="pt-BR" sz="1600" b="1" dirty="0">
                <a:solidFill>
                  <a:srgbClr val="156082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input()</a:t>
            </a:r>
            <a:r>
              <a:rPr lang="pt-BR" sz="1600" dirty="0">
                <a:latin typeface="Inter" panose="02000503000000020004" pitchFamily="2" charset="0"/>
                <a:ea typeface="Inter" panose="02000503000000020004" pitchFamily="2" charset="0"/>
              </a:rPr>
              <a:t> permite interagir com o usuário, pedindo que ele digite algo.</a:t>
            </a: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⚠️ Tudo que vem do </a:t>
            </a:r>
            <a:r>
              <a:rPr lang="pt-BR" sz="1600" b="1" dirty="0">
                <a:solidFill>
                  <a:srgbClr val="156082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input()</a:t>
            </a: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 é do tipo </a:t>
            </a:r>
            <a:r>
              <a:rPr lang="pt-BR" sz="1600" b="1" dirty="0" err="1">
                <a:solidFill>
                  <a:srgbClr val="156082"/>
                </a:solidFill>
                <a:latin typeface="Inter" panose="02000503000000020004" pitchFamily="2" charset="0"/>
                <a:ea typeface="Inter" panose="02000503000000020004" pitchFamily="2" charset="0"/>
              </a:rPr>
              <a:t>string</a:t>
            </a: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pt-BR" sz="1600" b="1" dirty="0">
                <a:solidFill>
                  <a:srgbClr val="156082"/>
                </a:solidFill>
                <a:latin typeface="Inter" panose="02000503000000020004" pitchFamily="2" charset="0"/>
                <a:ea typeface="Inter" panose="02000503000000020004" pitchFamily="2" charset="0"/>
              </a:rPr>
              <a:t>(texto)</a:t>
            </a: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, mesmo que pareça número.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9931EFA-B5F1-6E13-77C8-FA6FB0BCD0B9}"/>
              </a:ext>
            </a:extLst>
          </p:cNvPr>
          <p:cNvSpPr txBox="1">
            <a:spLocks/>
          </p:cNvSpPr>
          <p:nvPr/>
        </p:nvSpPr>
        <p:spPr>
          <a:xfrm>
            <a:off x="471487" y="732115"/>
            <a:ext cx="5915025" cy="615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>
                <a:latin typeface="Inter" panose="02000503000000020004" pitchFamily="2" charset="0"/>
                <a:ea typeface="Inter" panose="02000503000000020004" pitchFamily="2" charset="0"/>
              </a:rPr>
              <a:t>Capturando dados com input()</a:t>
            </a:r>
            <a:endParaRPr lang="pt-BR" sz="2400" b="1" dirty="0">
              <a:latin typeface="Inter" panose="02000503000000020004" pitchFamily="2" charset="0"/>
              <a:ea typeface="Inter" panose="02000503000000020004" pitchFamily="2" charset="0"/>
              <a:cs typeface="Monocraft" panose="02000503000000000000" pitchFamily="2" charset="-79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F24F4CE-DA07-7AF0-E610-73AD0953433B}"/>
              </a:ext>
            </a:extLst>
          </p:cNvPr>
          <p:cNvSpPr/>
          <p:nvPr/>
        </p:nvSpPr>
        <p:spPr>
          <a:xfrm>
            <a:off x="269842" y="0"/>
            <a:ext cx="201645" cy="615595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5520ACB-8A51-4866-DFB2-094B786F82D3}"/>
              </a:ext>
            </a:extLst>
          </p:cNvPr>
          <p:cNvSpPr/>
          <p:nvPr/>
        </p:nvSpPr>
        <p:spPr>
          <a:xfrm>
            <a:off x="365283" y="1301991"/>
            <a:ext cx="6127432" cy="45719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5C321F5-3F44-C067-98D4-1D44408F5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6C64C-968A-4FDC-90F1-6734FCA9A22B}" type="slidenum">
              <a:rPr lang="pt-BR" smtClean="0"/>
              <a:t>19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A3C378B-0473-A38E-672F-6BB792FADD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75" t="13851" r="6875" b="13690"/>
          <a:stretch>
            <a:fillRect/>
          </a:stretch>
        </p:blipFill>
        <p:spPr>
          <a:xfrm>
            <a:off x="1132841" y="2411468"/>
            <a:ext cx="4592317" cy="17708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E1A2CF6-9F82-3744-14B9-1E4FC919B4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26" t="14218" r="5326" b="15103"/>
          <a:stretch>
            <a:fillRect/>
          </a:stretch>
        </p:blipFill>
        <p:spPr>
          <a:xfrm>
            <a:off x="845581" y="5632771"/>
            <a:ext cx="5166835" cy="14280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56072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516C9-A7DC-FDD2-4762-D643E9CAD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D86128E3-6329-3586-7B78-3D83B4778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751EC241-6314-F268-B5AB-75E98176F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7" y="898880"/>
            <a:ext cx="5915025" cy="615595"/>
          </a:xfrm>
        </p:spPr>
        <p:txBody>
          <a:bodyPr>
            <a:noAutofit/>
          </a:bodyPr>
          <a:lstStyle/>
          <a:p>
            <a:r>
              <a:rPr lang="pt-BR" sz="6400" dirty="0">
                <a:solidFill>
                  <a:schemeClr val="bg1">
                    <a:lumMod val="95000"/>
                  </a:schemeClr>
                </a:solidFill>
                <a:latin typeface="Tourney" pitchFamily="2" charset="0"/>
                <a:ea typeface="Monocraft" panose="02000503000000000000" pitchFamily="2" charset="-79"/>
                <a:cs typeface="Monocraft" panose="02000503000000000000" pitchFamily="2" charset="-79"/>
              </a:rPr>
              <a:t>Sumário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A68ACC72-C261-9B38-36FA-4C4AC76FD7A5}"/>
              </a:ext>
            </a:extLst>
          </p:cNvPr>
          <p:cNvSpPr txBox="1">
            <a:spLocks/>
          </p:cNvSpPr>
          <p:nvPr/>
        </p:nvSpPr>
        <p:spPr>
          <a:xfrm>
            <a:off x="471487" y="1886288"/>
            <a:ext cx="5915025" cy="615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3200" dirty="0">
              <a:solidFill>
                <a:schemeClr val="bg1">
                  <a:lumMod val="95000"/>
                </a:schemeClr>
              </a:solidFill>
              <a:latin typeface="Inter" panose="02000503000000020004" pitchFamily="2" charset="0"/>
              <a:ea typeface="Inter" panose="02000503000000020004" pitchFamily="2" charset="0"/>
              <a:cs typeface="Monocraft" panose="02000503000000000000" pitchFamily="2" charset="-79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3501BF7-7EFB-25EE-FBED-C7D4D5E5A82F}"/>
              </a:ext>
            </a:extLst>
          </p:cNvPr>
          <p:cNvSpPr/>
          <p:nvPr/>
        </p:nvSpPr>
        <p:spPr>
          <a:xfrm>
            <a:off x="365283" y="1688727"/>
            <a:ext cx="6127432" cy="45719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spaço Reservado para Número de Slide 14">
            <a:extLst>
              <a:ext uri="{FF2B5EF4-FFF2-40B4-BE49-F238E27FC236}">
                <a16:creationId xmlns:a16="http://schemas.microsoft.com/office/drawing/2014/main" id="{955BEB55-D123-D2C2-504F-966835DF6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6C64C-968A-4FDC-90F1-6734FCA9A22B}" type="slidenum">
              <a:rPr lang="pt-BR" smtClean="0"/>
              <a:t>2</a:t>
            </a:fld>
            <a:endParaRPr lang="pt-BR"/>
          </a:p>
        </p:txBody>
      </p:sp>
      <p:sp>
        <p:nvSpPr>
          <p:cNvPr id="12" name="CaixaDeTexto 11">
            <a:hlinkClick r:id="rId3" action="ppaction://hlinksldjump"/>
            <a:extLst>
              <a:ext uri="{FF2B5EF4-FFF2-40B4-BE49-F238E27FC236}">
                <a16:creationId xmlns:a16="http://schemas.microsoft.com/office/drawing/2014/main" id="{10AC029C-8B24-3489-807F-FF54DE10057D}"/>
              </a:ext>
            </a:extLst>
          </p:cNvPr>
          <p:cNvSpPr txBox="1"/>
          <p:nvPr/>
        </p:nvSpPr>
        <p:spPr>
          <a:xfrm>
            <a:off x="365284" y="2008446"/>
            <a:ext cx="6127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0"/>
                <a:ea typeface="Monocraft" panose="02000503000000000000" pitchFamily="2" charset="-79"/>
                <a:cs typeface="Monocraft" panose="02000503000000000000" pitchFamily="2" charset="-79"/>
              </a:rPr>
              <a:t>Capítulo 01 ....................................................................... 003</a:t>
            </a:r>
            <a:endParaRPr lang="pt-BR" dirty="0">
              <a:latin typeface="Avenir Next LT Pro" panose="020B0504020202020204" pitchFamily="34" charset="0"/>
            </a:endParaRPr>
          </a:p>
        </p:txBody>
      </p:sp>
      <p:sp>
        <p:nvSpPr>
          <p:cNvPr id="2" name="CaixaDeTexto 1">
            <a:hlinkClick r:id="rId4" action="ppaction://hlinksldjump"/>
            <a:extLst>
              <a:ext uri="{FF2B5EF4-FFF2-40B4-BE49-F238E27FC236}">
                <a16:creationId xmlns:a16="http://schemas.microsoft.com/office/drawing/2014/main" id="{8C890C3A-9F1F-A5CB-9751-695E298B02CD}"/>
              </a:ext>
            </a:extLst>
          </p:cNvPr>
          <p:cNvSpPr txBox="1"/>
          <p:nvPr/>
        </p:nvSpPr>
        <p:spPr>
          <a:xfrm>
            <a:off x="365283" y="2472931"/>
            <a:ext cx="6127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0"/>
                <a:ea typeface="Monocraft" panose="02000503000000000000" pitchFamily="2" charset="-79"/>
                <a:cs typeface="Monocraft" panose="02000503000000000000" pitchFamily="2" charset="-79"/>
              </a:rPr>
              <a:t>Capítulo 02 ....................................................................... 008</a:t>
            </a:r>
            <a:endParaRPr lang="pt-BR" dirty="0">
              <a:latin typeface="Avenir Next LT Pro" panose="020B0504020202020204" pitchFamily="34" charset="0"/>
            </a:endParaRPr>
          </a:p>
        </p:txBody>
      </p:sp>
      <p:sp>
        <p:nvSpPr>
          <p:cNvPr id="6" name="CaixaDeTexto 5">
            <a:hlinkClick r:id="rId5" action="ppaction://hlinksldjump"/>
            <a:extLst>
              <a:ext uri="{FF2B5EF4-FFF2-40B4-BE49-F238E27FC236}">
                <a16:creationId xmlns:a16="http://schemas.microsoft.com/office/drawing/2014/main" id="{030BFF2F-A13F-5C42-C5C3-E3FFE731A24F}"/>
              </a:ext>
            </a:extLst>
          </p:cNvPr>
          <p:cNvSpPr txBox="1"/>
          <p:nvPr/>
        </p:nvSpPr>
        <p:spPr>
          <a:xfrm>
            <a:off x="365283" y="2937416"/>
            <a:ext cx="6127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0"/>
                <a:ea typeface="Monocraft" panose="02000503000000000000" pitchFamily="2" charset="-79"/>
                <a:cs typeface="Monocraft" panose="02000503000000000000" pitchFamily="2" charset="-79"/>
              </a:rPr>
              <a:t>Capítulo 03 ....................................................................... 013</a:t>
            </a:r>
            <a:endParaRPr lang="pt-BR" dirty="0">
              <a:latin typeface="Avenir Next LT Pro" panose="020B0504020202020204" pitchFamily="34" charset="0"/>
            </a:endParaRPr>
          </a:p>
        </p:txBody>
      </p:sp>
      <p:sp>
        <p:nvSpPr>
          <p:cNvPr id="8" name="CaixaDeTexto 7">
            <a:hlinkClick r:id="rId6" action="ppaction://hlinksldjump"/>
            <a:extLst>
              <a:ext uri="{FF2B5EF4-FFF2-40B4-BE49-F238E27FC236}">
                <a16:creationId xmlns:a16="http://schemas.microsoft.com/office/drawing/2014/main" id="{A5AFDAB9-F2EC-DCBC-80AA-B047BFB2A11B}"/>
              </a:ext>
            </a:extLst>
          </p:cNvPr>
          <p:cNvSpPr txBox="1"/>
          <p:nvPr/>
        </p:nvSpPr>
        <p:spPr>
          <a:xfrm>
            <a:off x="365283" y="3401901"/>
            <a:ext cx="6127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0"/>
                <a:ea typeface="Monocraft" panose="02000503000000000000" pitchFamily="2" charset="-79"/>
                <a:cs typeface="Monocraft" panose="02000503000000000000" pitchFamily="2" charset="-79"/>
              </a:rPr>
              <a:t>Capítulo 04 ....................................................................... 018</a:t>
            </a:r>
            <a:endParaRPr lang="pt-BR" dirty="0">
              <a:latin typeface="Avenir Next LT Pro" panose="020B0504020202020204" pitchFamily="34" charset="0"/>
            </a:endParaRPr>
          </a:p>
        </p:txBody>
      </p:sp>
      <p:sp>
        <p:nvSpPr>
          <p:cNvPr id="3" name="CaixaDeTexto 2">
            <a:hlinkClick r:id="rId7" action="ppaction://hlinksldjump"/>
            <a:extLst>
              <a:ext uri="{FF2B5EF4-FFF2-40B4-BE49-F238E27FC236}">
                <a16:creationId xmlns:a16="http://schemas.microsoft.com/office/drawing/2014/main" id="{94F3813E-AE41-7F0F-26E9-3913E12E9D4F}"/>
              </a:ext>
            </a:extLst>
          </p:cNvPr>
          <p:cNvSpPr txBox="1"/>
          <p:nvPr/>
        </p:nvSpPr>
        <p:spPr>
          <a:xfrm>
            <a:off x="365283" y="3866386"/>
            <a:ext cx="6127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0"/>
                <a:ea typeface="Monocraft" panose="02000503000000000000" pitchFamily="2" charset="-79"/>
                <a:cs typeface="Monocraft" panose="02000503000000000000" pitchFamily="2" charset="-79"/>
              </a:rPr>
              <a:t>Capítulo 05 ....................................................................... 022</a:t>
            </a:r>
            <a:endParaRPr lang="pt-BR" dirty="0">
              <a:latin typeface="Avenir Next LT Pro" panose="020B0504020202020204" pitchFamily="34" charset="0"/>
            </a:endParaRPr>
          </a:p>
        </p:txBody>
      </p:sp>
      <p:sp>
        <p:nvSpPr>
          <p:cNvPr id="4" name="CaixaDeTexto 3">
            <a:hlinkClick r:id="rId8" action="ppaction://hlinksldjump"/>
            <a:extLst>
              <a:ext uri="{FF2B5EF4-FFF2-40B4-BE49-F238E27FC236}">
                <a16:creationId xmlns:a16="http://schemas.microsoft.com/office/drawing/2014/main" id="{37061CE0-31EE-6B30-DDFF-30B55344DF6C}"/>
              </a:ext>
            </a:extLst>
          </p:cNvPr>
          <p:cNvSpPr txBox="1"/>
          <p:nvPr/>
        </p:nvSpPr>
        <p:spPr>
          <a:xfrm>
            <a:off x="365283" y="4330871"/>
            <a:ext cx="6127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0"/>
                <a:ea typeface="Monocraft" panose="02000503000000000000" pitchFamily="2" charset="-79"/>
                <a:cs typeface="Monocraft" panose="02000503000000000000" pitchFamily="2" charset="-79"/>
              </a:rPr>
              <a:t>Capítulo 06 ....................................................................... 027</a:t>
            </a:r>
            <a:endParaRPr lang="pt-BR" dirty="0">
              <a:latin typeface="Avenir Next LT Pro" panose="020B0504020202020204" pitchFamily="34" charset="0"/>
            </a:endParaRPr>
          </a:p>
        </p:txBody>
      </p:sp>
      <p:sp>
        <p:nvSpPr>
          <p:cNvPr id="10" name="CaixaDeTexto 9">
            <a:hlinkClick r:id="rId9" action="ppaction://hlinksldjump"/>
            <a:extLst>
              <a:ext uri="{FF2B5EF4-FFF2-40B4-BE49-F238E27FC236}">
                <a16:creationId xmlns:a16="http://schemas.microsoft.com/office/drawing/2014/main" id="{DFEE79BF-AC81-345E-38C9-A48EA1CDBAA9}"/>
              </a:ext>
            </a:extLst>
          </p:cNvPr>
          <p:cNvSpPr txBox="1"/>
          <p:nvPr/>
        </p:nvSpPr>
        <p:spPr>
          <a:xfrm>
            <a:off x="365283" y="4795356"/>
            <a:ext cx="6127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0"/>
                <a:ea typeface="Monocraft" panose="02000503000000000000" pitchFamily="2" charset="-79"/>
                <a:cs typeface="Monocraft" panose="02000503000000000000" pitchFamily="2" charset="-79"/>
              </a:rPr>
              <a:t>Capítulo 07 ....................................................................... 034</a:t>
            </a:r>
            <a:endParaRPr lang="pt-BR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469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EE338-F73E-94CF-E60C-33D43815C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019206-DCFA-61BB-9D7C-82F5D404B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7" y="1725003"/>
            <a:ext cx="5915025" cy="75390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600" dirty="0">
                <a:latin typeface="Inter" panose="02000503000000020004" pitchFamily="2" charset="0"/>
                <a:ea typeface="Inter" panose="02000503000000020004" pitchFamily="2" charset="0"/>
              </a:rPr>
              <a:t>O </a:t>
            </a:r>
            <a:r>
              <a:rPr lang="pt-BR" sz="1600" b="1" dirty="0">
                <a:solidFill>
                  <a:srgbClr val="156082"/>
                </a:solidFill>
                <a:latin typeface="Inter" panose="02000503000000020004" pitchFamily="2" charset="0"/>
                <a:ea typeface="Inter" panose="02000503000000020004" pitchFamily="2" charset="0"/>
              </a:rPr>
              <a:t>print() </a:t>
            </a:r>
            <a:r>
              <a:rPr lang="pt-BR" sz="1600" dirty="0">
                <a:latin typeface="Inter" panose="02000503000000020004" pitchFamily="2" charset="0"/>
                <a:ea typeface="Inter" panose="02000503000000020004" pitchFamily="2" charset="0"/>
              </a:rPr>
              <a:t>serve para exibir mensagens na tela. Você pode juntar valores de várias formas:</a:t>
            </a: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Concatenação:</a:t>
            </a:r>
          </a:p>
          <a:p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Separação por vírgulas:</a:t>
            </a:r>
          </a:p>
          <a:p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r>
              <a:rPr lang="pt-BR" sz="1600" dirty="0"/>
              <a:t>f-</a:t>
            </a:r>
            <a:r>
              <a:rPr lang="pt-BR" sz="1600" dirty="0" err="1"/>
              <a:t>string</a:t>
            </a:r>
            <a:r>
              <a:rPr lang="pt-BR" sz="1600" dirty="0"/>
              <a:t> (mais moderna e prática):</a:t>
            </a:r>
          </a:p>
          <a:p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D230C77-2A46-A7ED-7528-0A95A6806B4A}"/>
              </a:ext>
            </a:extLst>
          </p:cNvPr>
          <p:cNvSpPr txBox="1">
            <a:spLocks/>
          </p:cNvSpPr>
          <p:nvPr/>
        </p:nvSpPr>
        <p:spPr>
          <a:xfrm>
            <a:off x="471487" y="732115"/>
            <a:ext cx="5915025" cy="615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>
                <a:latin typeface="Inter" panose="02000503000000020004" pitchFamily="2" charset="0"/>
                <a:ea typeface="Inter" panose="02000503000000020004" pitchFamily="2" charset="0"/>
              </a:rPr>
              <a:t>Mostrando informações com print()</a:t>
            </a:r>
            <a:endParaRPr lang="pt-BR" sz="2400" b="1" dirty="0">
              <a:latin typeface="Inter" panose="02000503000000020004" pitchFamily="2" charset="0"/>
              <a:ea typeface="Inter" panose="02000503000000020004" pitchFamily="2" charset="0"/>
              <a:cs typeface="Monocraft" panose="02000503000000000000" pitchFamily="2" charset="-79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C838F69-64DE-FD7D-5C89-9C46FD612358}"/>
              </a:ext>
            </a:extLst>
          </p:cNvPr>
          <p:cNvSpPr/>
          <p:nvPr/>
        </p:nvSpPr>
        <p:spPr>
          <a:xfrm>
            <a:off x="269842" y="0"/>
            <a:ext cx="201645" cy="615595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2CDFF0B-D7FB-31A9-0D4B-F57127FE16A2}"/>
              </a:ext>
            </a:extLst>
          </p:cNvPr>
          <p:cNvSpPr/>
          <p:nvPr/>
        </p:nvSpPr>
        <p:spPr>
          <a:xfrm>
            <a:off x="365283" y="1301991"/>
            <a:ext cx="6127432" cy="45719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3F432BD-68EB-249D-4251-5251654D6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6C64C-968A-4FDC-90F1-6734FCA9A22B}" type="slidenum">
              <a:rPr lang="pt-BR" smtClean="0"/>
              <a:t>20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6116A8C-8863-CCB4-2D80-0814D4223B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00" t="15896" r="8445" b="14901"/>
          <a:stretch>
            <a:fillRect/>
          </a:stretch>
        </p:blipFill>
        <p:spPr>
          <a:xfrm>
            <a:off x="1838959" y="3066959"/>
            <a:ext cx="3180080" cy="13729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79A4EDB-9DF9-2E65-F38F-3F72AD5A01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75" t="15627" r="6875" b="13906"/>
          <a:stretch>
            <a:fillRect/>
          </a:stretch>
        </p:blipFill>
        <p:spPr>
          <a:xfrm>
            <a:off x="1598466" y="5226167"/>
            <a:ext cx="3661067" cy="13729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E4D3498-5A06-F6E5-E475-CEBCE799B5E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875" t="13670" r="6875" b="14004"/>
          <a:stretch>
            <a:fillRect/>
          </a:stretch>
        </p:blipFill>
        <p:spPr>
          <a:xfrm>
            <a:off x="1637823" y="7492750"/>
            <a:ext cx="3582352" cy="13291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38833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68CCE-9C19-6886-7316-1A2882486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0AE78F-63B8-5462-F4AD-F13562FF1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7" y="1725003"/>
            <a:ext cx="5915025" cy="75390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600" dirty="0"/>
              <a:t>Você pode </a:t>
            </a:r>
            <a:r>
              <a:rPr lang="pt-BR" sz="1600" b="1" dirty="0">
                <a:solidFill>
                  <a:srgbClr val="156082"/>
                </a:solidFill>
              </a:rPr>
              <a:t>controlar casas decimais</a:t>
            </a:r>
            <a:r>
              <a:rPr lang="pt-BR" sz="1600" dirty="0">
                <a:solidFill>
                  <a:srgbClr val="156082"/>
                </a:solidFill>
              </a:rPr>
              <a:t> e </a:t>
            </a:r>
            <a:r>
              <a:rPr lang="pt-BR" sz="1600" b="1" dirty="0">
                <a:solidFill>
                  <a:srgbClr val="156082"/>
                </a:solidFill>
              </a:rPr>
              <a:t>formatar </a:t>
            </a:r>
            <a:r>
              <a:rPr lang="pt-BR" sz="1600" b="1" dirty="0" err="1">
                <a:solidFill>
                  <a:srgbClr val="156082"/>
                </a:solidFill>
              </a:rPr>
              <a:t>strings</a:t>
            </a:r>
            <a:r>
              <a:rPr lang="pt-BR" sz="1600" dirty="0">
                <a:solidFill>
                  <a:srgbClr val="156082"/>
                </a:solidFill>
              </a:rPr>
              <a:t>:</a:t>
            </a:r>
            <a:endParaRPr lang="pt-BR" sz="1600" dirty="0">
              <a:solidFill>
                <a:srgbClr val="156082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Saída:</a:t>
            </a: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B25D3CB-F00B-8087-8237-387CD7D5F5FD}"/>
              </a:ext>
            </a:extLst>
          </p:cNvPr>
          <p:cNvSpPr txBox="1">
            <a:spLocks/>
          </p:cNvSpPr>
          <p:nvPr/>
        </p:nvSpPr>
        <p:spPr>
          <a:xfrm>
            <a:off x="471487" y="732115"/>
            <a:ext cx="5915025" cy="615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Formatando números e texto</a:t>
            </a:r>
            <a:endParaRPr lang="pt-BR" sz="2400" b="1" dirty="0">
              <a:latin typeface="Inter" panose="02000503000000020004" pitchFamily="2" charset="0"/>
              <a:ea typeface="Inter" panose="02000503000000020004" pitchFamily="2" charset="0"/>
              <a:cs typeface="Monocraft" panose="02000503000000000000" pitchFamily="2" charset="-79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8E581B5-359F-AC45-B06E-A0684E4B231B}"/>
              </a:ext>
            </a:extLst>
          </p:cNvPr>
          <p:cNvSpPr/>
          <p:nvPr/>
        </p:nvSpPr>
        <p:spPr>
          <a:xfrm>
            <a:off x="269842" y="0"/>
            <a:ext cx="201645" cy="615595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22E1947-F5CB-24EB-EBAB-F3C219FAAE2A}"/>
              </a:ext>
            </a:extLst>
          </p:cNvPr>
          <p:cNvSpPr/>
          <p:nvPr/>
        </p:nvSpPr>
        <p:spPr>
          <a:xfrm>
            <a:off x="365283" y="1301991"/>
            <a:ext cx="6127432" cy="45719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87349AF-4902-DD53-C57F-4068525CD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6C64C-968A-4FDC-90F1-6734FCA9A22B}" type="slidenum">
              <a:rPr lang="pt-BR" smtClean="0"/>
              <a:t>21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404C464-19DA-242C-A129-12A2486D14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35" t="11714" r="4000" b="10575"/>
          <a:stretch>
            <a:fillRect/>
          </a:stretch>
        </p:blipFill>
        <p:spPr>
          <a:xfrm>
            <a:off x="269842" y="2260597"/>
            <a:ext cx="6313838" cy="17322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2BEAFF4-CF3F-3F31-B605-D0232BF24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337" y="5008665"/>
            <a:ext cx="3562847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4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724C2-D130-E13E-8666-F3F0FDBAC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9CF24ED9-4F48-A0ED-B9F1-EF574EEFE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7F101D96-901E-019A-CFEF-1768109AC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7" y="898880"/>
            <a:ext cx="5915025" cy="615595"/>
          </a:xfrm>
        </p:spPr>
        <p:txBody>
          <a:bodyPr>
            <a:noAutofit/>
          </a:bodyPr>
          <a:lstStyle/>
          <a:p>
            <a:r>
              <a:rPr lang="pt-BR" sz="6400" dirty="0">
                <a:solidFill>
                  <a:schemeClr val="bg1">
                    <a:lumMod val="95000"/>
                  </a:schemeClr>
                </a:solidFill>
                <a:latin typeface="Tourney" pitchFamily="2" charset="0"/>
                <a:ea typeface="Monocraft" panose="02000503000000000000" pitchFamily="2" charset="-79"/>
                <a:cs typeface="Monocraft" panose="02000503000000000000" pitchFamily="2" charset="-79"/>
              </a:rPr>
              <a:t>Capítulo 05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E437A359-C5F5-BF35-5043-58BC15CAA8A0}"/>
              </a:ext>
            </a:extLst>
          </p:cNvPr>
          <p:cNvSpPr txBox="1">
            <a:spLocks/>
          </p:cNvSpPr>
          <p:nvPr/>
        </p:nvSpPr>
        <p:spPr>
          <a:xfrm>
            <a:off x="471487" y="1886288"/>
            <a:ext cx="5915025" cy="615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>
                <a:solidFill>
                  <a:schemeClr val="bg1">
                    <a:lumMod val="9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Monocraft" panose="02000503000000000000" pitchFamily="2" charset="-79"/>
              </a:rPr>
              <a:t>Operadores em Python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1E6BC08-565B-B39E-5453-060D9873F09A}"/>
              </a:ext>
            </a:extLst>
          </p:cNvPr>
          <p:cNvSpPr/>
          <p:nvPr/>
        </p:nvSpPr>
        <p:spPr>
          <a:xfrm>
            <a:off x="365283" y="1688727"/>
            <a:ext cx="6127432" cy="45719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915E004B-F7EB-9148-EF15-F8769420D14D}"/>
              </a:ext>
            </a:extLst>
          </p:cNvPr>
          <p:cNvSpPr txBox="1">
            <a:spLocks/>
          </p:cNvSpPr>
          <p:nvPr/>
        </p:nvSpPr>
        <p:spPr>
          <a:xfrm>
            <a:off x="471487" y="2721854"/>
            <a:ext cx="5915025" cy="14072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pt-BR" sz="2400" dirty="0">
                <a:solidFill>
                  <a:srgbClr val="508CBD"/>
                </a:solidFill>
                <a:latin typeface="Avenir Next LT Pro" panose="020B0504020202020204" pitchFamily="34" charset="0"/>
                <a:ea typeface="Inter" panose="02000503000000020004" pitchFamily="2" charset="0"/>
                <a:cs typeface="Poppins" panose="020B0502040204020203" pitchFamily="2" charset="0"/>
              </a:rPr>
              <a:t>Operadores aritméticos</a:t>
            </a:r>
          </a:p>
          <a:p>
            <a:pPr>
              <a:buFontTx/>
              <a:buChar char="-"/>
            </a:pPr>
            <a:r>
              <a:rPr lang="pt-BR" sz="2400" dirty="0">
                <a:solidFill>
                  <a:srgbClr val="508CBD"/>
                </a:solidFill>
                <a:latin typeface="Avenir Next LT Pro" panose="020B0504020202020204" pitchFamily="34" charset="0"/>
                <a:ea typeface="Inter" panose="02000503000000020004" pitchFamily="2" charset="0"/>
                <a:cs typeface="Poppins" panose="020B0502040204020203" pitchFamily="2" charset="0"/>
              </a:rPr>
              <a:t>Operadores relacionais</a:t>
            </a:r>
          </a:p>
          <a:p>
            <a:pPr>
              <a:buFontTx/>
              <a:buChar char="-"/>
            </a:pPr>
            <a:r>
              <a:rPr lang="pt-BR" sz="2400" dirty="0">
                <a:solidFill>
                  <a:srgbClr val="508CBD"/>
                </a:solidFill>
                <a:latin typeface="Avenir Next LT Pro" panose="020B0504020202020204" pitchFamily="34" charset="0"/>
                <a:ea typeface="Inter" panose="02000503000000020004" pitchFamily="2" charset="0"/>
                <a:cs typeface="Poppins" panose="020B0502040204020203" pitchFamily="2" charset="0"/>
              </a:rPr>
              <a:t>Operadores lógicos</a:t>
            </a:r>
          </a:p>
          <a:p>
            <a:pPr>
              <a:buFontTx/>
              <a:buChar char="-"/>
            </a:pPr>
            <a:r>
              <a:rPr lang="pt-BR" sz="2400" dirty="0">
                <a:solidFill>
                  <a:srgbClr val="508CBD"/>
                </a:solidFill>
                <a:latin typeface="Avenir Next LT Pro" panose="020B0504020202020204" pitchFamily="34" charset="0"/>
                <a:ea typeface="Inter" panose="02000503000000020004" pitchFamily="2" charset="0"/>
                <a:cs typeface="Poppins" panose="020B0502040204020203" pitchFamily="2" charset="0"/>
              </a:rPr>
              <a:t>Ordem de precedência</a:t>
            </a:r>
          </a:p>
        </p:txBody>
      </p:sp>
      <p:sp>
        <p:nvSpPr>
          <p:cNvPr id="15" name="Espaço Reservado para Número de Slide 14">
            <a:extLst>
              <a:ext uri="{FF2B5EF4-FFF2-40B4-BE49-F238E27FC236}">
                <a16:creationId xmlns:a16="http://schemas.microsoft.com/office/drawing/2014/main" id="{385FA3A8-FA7C-A0BA-7A5A-EC3C838F5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6C64C-968A-4FDC-90F1-6734FCA9A22B}" type="slidenum">
              <a:rPr lang="pt-BR" smtClean="0"/>
              <a:t>22</a:t>
            </a:fld>
            <a:endParaRPr lang="pt-BR"/>
          </a:p>
        </p:txBody>
      </p:sp>
      <p:pic>
        <p:nvPicPr>
          <p:cNvPr id="4" name="Imagem 3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C1C21B47-C109-53EA-20A3-F8DF21BF1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482" y="4437726"/>
            <a:ext cx="4435033" cy="443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09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9184E-B6B8-D584-2B7E-11A4EACEF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1D7B34-6BC6-B04A-9868-00E178B10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7" y="1725003"/>
            <a:ext cx="5915025" cy="75390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Usados para fazer contas.</a:t>
            </a: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64672E52-16AB-634E-64F8-3414540412FC}"/>
              </a:ext>
            </a:extLst>
          </p:cNvPr>
          <p:cNvSpPr txBox="1">
            <a:spLocks/>
          </p:cNvSpPr>
          <p:nvPr/>
        </p:nvSpPr>
        <p:spPr>
          <a:xfrm>
            <a:off x="471487" y="732115"/>
            <a:ext cx="5915025" cy="615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Operadores Aritméticos</a:t>
            </a:r>
            <a:endParaRPr lang="pt-BR" sz="2400" b="1" dirty="0">
              <a:latin typeface="Inter" panose="02000503000000020004" pitchFamily="2" charset="0"/>
              <a:ea typeface="Inter" panose="02000503000000020004" pitchFamily="2" charset="0"/>
              <a:cs typeface="Monocraft" panose="02000503000000000000" pitchFamily="2" charset="-79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83D2468-73A6-A120-4EFA-B1632965C486}"/>
              </a:ext>
            </a:extLst>
          </p:cNvPr>
          <p:cNvSpPr/>
          <p:nvPr/>
        </p:nvSpPr>
        <p:spPr>
          <a:xfrm>
            <a:off x="269842" y="0"/>
            <a:ext cx="201645" cy="615595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995E9F1-38C8-E9E3-FDFB-2BAADEADD9E5}"/>
              </a:ext>
            </a:extLst>
          </p:cNvPr>
          <p:cNvSpPr/>
          <p:nvPr/>
        </p:nvSpPr>
        <p:spPr>
          <a:xfrm>
            <a:off x="365283" y="1301991"/>
            <a:ext cx="6127432" cy="45719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21A9C25-74FF-3C9C-ABB4-214A69098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6C64C-968A-4FDC-90F1-6734FCA9A22B}" type="slidenum">
              <a:rPr lang="pt-BR" smtClean="0"/>
              <a:t>23</a:t>
            </a:fld>
            <a:endParaRPr lang="pt-BR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2C24B003-51B2-D5C3-7725-1F95F17FF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345267"/>
              </p:ext>
            </p:extLst>
          </p:nvPr>
        </p:nvGraphicFramePr>
        <p:xfrm>
          <a:off x="271463" y="2034106"/>
          <a:ext cx="6221252" cy="3598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313">
                  <a:extLst>
                    <a:ext uri="{9D8B030D-6E8A-4147-A177-3AD203B41FA5}">
                      <a16:colId xmlns:a16="http://schemas.microsoft.com/office/drawing/2014/main" val="3969303588"/>
                    </a:ext>
                  </a:extLst>
                </a:gridCol>
                <a:gridCol w="1555313">
                  <a:extLst>
                    <a:ext uri="{9D8B030D-6E8A-4147-A177-3AD203B41FA5}">
                      <a16:colId xmlns:a16="http://schemas.microsoft.com/office/drawing/2014/main" val="863218332"/>
                    </a:ext>
                  </a:extLst>
                </a:gridCol>
                <a:gridCol w="1555313">
                  <a:extLst>
                    <a:ext uri="{9D8B030D-6E8A-4147-A177-3AD203B41FA5}">
                      <a16:colId xmlns:a16="http://schemas.microsoft.com/office/drawing/2014/main" val="1604974789"/>
                    </a:ext>
                  </a:extLst>
                </a:gridCol>
                <a:gridCol w="1555313">
                  <a:extLst>
                    <a:ext uri="{9D8B030D-6E8A-4147-A177-3AD203B41FA5}">
                      <a16:colId xmlns:a16="http://schemas.microsoft.com/office/drawing/2014/main" val="2607234514"/>
                    </a:ext>
                  </a:extLst>
                </a:gridCol>
              </a:tblGrid>
              <a:tr h="3678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dirty="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Operador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dirty="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Significado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Exemplo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Resultado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8634081"/>
                  </a:ext>
                </a:extLst>
              </a:tr>
              <a:tr h="3678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Soma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5 + 3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8353952"/>
                  </a:ext>
                </a:extLst>
              </a:tr>
              <a:tr h="3678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Subtração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5 - 3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dirty="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5714904"/>
                  </a:ext>
                </a:extLst>
              </a:tr>
              <a:tr h="4988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Multiplicação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5 *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7626589"/>
                  </a:ext>
                </a:extLst>
              </a:tr>
              <a:tr h="4988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/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Divisão comum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5 /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2.5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7491967"/>
                  </a:ext>
                </a:extLst>
              </a:tr>
              <a:tr h="4988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//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Divisão inteira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5 //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6173778"/>
                  </a:ext>
                </a:extLst>
              </a:tr>
              <a:tr h="4988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Resto da divisão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5 %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2483457"/>
                  </a:ext>
                </a:extLst>
              </a:tr>
              <a:tr h="4988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Exponenciação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dirty="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2 **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dirty="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2299442"/>
                  </a:ext>
                </a:extLst>
              </a:tr>
            </a:tbl>
          </a:graphicData>
        </a:graphic>
      </p:graphicFrame>
      <p:pic>
        <p:nvPicPr>
          <p:cNvPr id="12" name="Imagem 11">
            <a:extLst>
              <a:ext uri="{FF2B5EF4-FFF2-40B4-BE49-F238E27FC236}">
                <a16:creationId xmlns:a16="http://schemas.microsoft.com/office/drawing/2014/main" id="{D450F763-FB1F-36BD-5F02-5C3C66991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128" y="6026710"/>
            <a:ext cx="4807742" cy="31546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1182847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6B3BA-13FB-BCE5-7490-6802E64D5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50F399-268B-8405-CED9-9EC018D54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7" y="1725003"/>
            <a:ext cx="5915025" cy="75390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600" dirty="0"/>
              <a:t>Usados para comparar valores. O resultado sempre será </a:t>
            </a:r>
            <a:r>
              <a:rPr lang="pt-BR" sz="1600" b="1" dirty="0" err="1"/>
              <a:t>True</a:t>
            </a:r>
            <a:r>
              <a:rPr lang="pt-BR" sz="1600" dirty="0"/>
              <a:t> (verdadeiro) ou </a:t>
            </a:r>
            <a:r>
              <a:rPr lang="pt-BR" sz="1600" b="1" dirty="0"/>
              <a:t>False</a:t>
            </a:r>
            <a:r>
              <a:rPr lang="pt-BR" sz="1600" dirty="0"/>
              <a:t> (falso).</a:t>
            </a: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8C26076-2104-93E0-DAAE-79200C268E51}"/>
              </a:ext>
            </a:extLst>
          </p:cNvPr>
          <p:cNvSpPr txBox="1">
            <a:spLocks/>
          </p:cNvSpPr>
          <p:nvPr/>
        </p:nvSpPr>
        <p:spPr>
          <a:xfrm>
            <a:off x="471487" y="732115"/>
            <a:ext cx="5915025" cy="615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Operadores Relacionais</a:t>
            </a:r>
            <a:endParaRPr lang="pt-BR" sz="2400" b="1" dirty="0">
              <a:latin typeface="Inter" panose="02000503000000020004" pitchFamily="2" charset="0"/>
              <a:ea typeface="Inter" panose="02000503000000020004" pitchFamily="2" charset="0"/>
              <a:cs typeface="Monocraft" panose="02000503000000000000" pitchFamily="2" charset="-79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9A997BE-6CB1-E5DF-0FDF-BF9FC36F2467}"/>
              </a:ext>
            </a:extLst>
          </p:cNvPr>
          <p:cNvSpPr/>
          <p:nvPr/>
        </p:nvSpPr>
        <p:spPr>
          <a:xfrm>
            <a:off x="269842" y="0"/>
            <a:ext cx="201645" cy="615595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EA8BA4A-9102-E5DD-1ABD-0AB07811004B}"/>
              </a:ext>
            </a:extLst>
          </p:cNvPr>
          <p:cNvSpPr/>
          <p:nvPr/>
        </p:nvSpPr>
        <p:spPr>
          <a:xfrm>
            <a:off x="365283" y="1301991"/>
            <a:ext cx="6127432" cy="45719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E0D534D-E29F-3123-0813-12FE8791A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6C64C-968A-4FDC-90F1-6734FCA9A22B}" type="slidenum">
              <a:rPr lang="pt-BR" smtClean="0"/>
              <a:t>24</a:t>
            </a:fld>
            <a:endParaRPr lang="pt-BR"/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187CE86A-946F-1534-3FA2-5ABAC1A031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654081"/>
              </p:ext>
            </p:extLst>
          </p:nvPr>
        </p:nvGraphicFramePr>
        <p:xfrm>
          <a:off x="365283" y="2200275"/>
          <a:ext cx="6127432" cy="3257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1858">
                  <a:extLst>
                    <a:ext uri="{9D8B030D-6E8A-4147-A177-3AD203B41FA5}">
                      <a16:colId xmlns:a16="http://schemas.microsoft.com/office/drawing/2014/main" val="1676029895"/>
                    </a:ext>
                  </a:extLst>
                </a:gridCol>
                <a:gridCol w="1531858">
                  <a:extLst>
                    <a:ext uri="{9D8B030D-6E8A-4147-A177-3AD203B41FA5}">
                      <a16:colId xmlns:a16="http://schemas.microsoft.com/office/drawing/2014/main" val="1687947995"/>
                    </a:ext>
                  </a:extLst>
                </a:gridCol>
                <a:gridCol w="1531858">
                  <a:extLst>
                    <a:ext uri="{9D8B030D-6E8A-4147-A177-3AD203B41FA5}">
                      <a16:colId xmlns:a16="http://schemas.microsoft.com/office/drawing/2014/main" val="531154323"/>
                    </a:ext>
                  </a:extLst>
                </a:gridCol>
                <a:gridCol w="1531858">
                  <a:extLst>
                    <a:ext uri="{9D8B030D-6E8A-4147-A177-3AD203B41FA5}">
                      <a16:colId xmlns:a16="http://schemas.microsoft.com/office/drawing/2014/main" val="3733941652"/>
                    </a:ext>
                  </a:extLst>
                </a:gridCol>
              </a:tblGrid>
              <a:tr h="4223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dirty="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Operador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Significado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Exemplo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Resultado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2968383"/>
                  </a:ext>
                </a:extLst>
              </a:tr>
              <a:tr h="4223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==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dirty="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Igual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dirty="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5 ==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0112306"/>
                  </a:ext>
                </a:extLst>
              </a:tr>
              <a:tr h="4223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!=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Diferente 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5 !=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1999161"/>
                  </a:ext>
                </a:extLst>
              </a:tr>
              <a:tr h="4223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dirty="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Maior 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7 &gt;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7235918"/>
                  </a:ext>
                </a:extLst>
              </a:tr>
              <a:tr h="4223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&lt;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Menor 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3 &lt;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False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4617704"/>
                  </a:ext>
                </a:extLst>
              </a:tr>
              <a:tr h="5728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&gt;=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Maior ou igual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6 &gt;=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True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9589716"/>
                  </a:ext>
                </a:extLst>
              </a:tr>
              <a:tr h="5728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&lt;=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Menor ou igual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2 &lt;=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dirty="0" err="1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True</a:t>
                      </a:r>
                      <a:endParaRPr lang="pt-BR" dirty="0">
                        <a:latin typeface="Inter" panose="02000503000000020004" pitchFamily="2" charset="0"/>
                        <a:ea typeface="Inter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3929565"/>
                  </a:ext>
                </a:extLst>
              </a:tr>
            </a:tbl>
          </a:graphicData>
        </a:graphic>
      </p:graphicFrame>
      <p:pic>
        <p:nvPicPr>
          <p:cNvPr id="10" name="Imagem 9">
            <a:extLst>
              <a:ext uri="{FF2B5EF4-FFF2-40B4-BE49-F238E27FC236}">
                <a16:creationId xmlns:a16="http://schemas.microsoft.com/office/drawing/2014/main" id="{92DA9CB8-B0B6-9020-42DB-5EA702C96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218" y="6075377"/>
            <a:ext cx="4881562" cy="22740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9499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E27A9-8255-DDCE-A658-016D46545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61A460-A0A7-206F-563D-51049312B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7" y="1725003"/>
            <a:ext cx="5915025" cy="75390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Usados para combinar condições.</a:t>
            </a:r>
          </a:p>
          <a:p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B9E8284-A854-7073-EC43-46579503800B}"/>
              </a:ext>
            </a:extLst>
          </p:cNvPr>
          <p:cNvSpPr txBox="1">
            <a:spLocks/>
          </p:cNvSpPr>
          <p:nvPr/>
        </p:nvSpPr>
        <p:spPr>
          <a:xfrm>
            <a:off x="471487" y="732115"/>
            <a:ext cx="5915025" cy="615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Operadores Lógicos</a:t>
            </a:r>
            <a:endParaRPr lang="pt-BR" sz="2400" b="1" dirty="0">
              <a:latin typeface="Inter" panose="02000503000000020004" pitchFamily="2" charset="0"/>
              <a:ea typeface="Inter" panose="02000503000000020004" pitchFamily="2" charset="0"/>
              <a:cs typeface="Monocraft" panose="02000503000000000000" pitchFamily="2" charset="-79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4832430-8A19-54AB-E354-318F270773A5}"/>
              </a:ext>
            </a:extLst>
          </p:cNvPr>
          <p:cNvSpPr/>
          <p:nvPr/>
        </p:nvSpPr>
        <p:spPr>
          <a:xfrm>
            <a:off x="269842" y="0"/>
            <a:ext cx="201645" cy="615595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04AE0A1-B8C9-52CB-C2F9-01658B703D8B}"/>
              </a:ext>
            </a:extLst>
          </p:cNvPr>
          <p:cNvSpPr/>
          <p:nvPr/>
        </p:nvSpPr>
        <p:spPr>
          <a:xfrm>
            <a:off x="365283" y="1301991"/>
            <a:ext cx="6127432" cy="45719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30DC158-F91A-B840-6633-3E8086B35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6C64C-968A-4FDC-90F1-6734FCA9A22B}" type="slidenum">
              <a:rPr lang="pt-BR" smtClean="0"/>
              <a:t>25</a:t>
            </a:fld>
            <a:endParaRPr lang="pt-BR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5EC8A52D-E7A1-E518-59FD-C4B48C4A68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176887"/>
              </p:ext>
            </p:extLst>
          </p:nvPr>
        </p:nvGraphicFramePr>
        <p:xfrm>
          <a:off x="271463" y="2171699"/>
          <a:ext cx="6221252" cy="3223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313">
                  <a:extLst>
                    <a:ext uri="{9D8B030D-6E8A-4147-A177-3AD203B41FA5}">
                      <a16:colId xmlns:a16="http://schemas.microsoft.com/office/drawing/2014/main" val="2899813691"/>
                    </a:ext>
                  </a:extLst>
                </a:gridCol>
                <a:gridCol w="1555313">
                  <a:extLst>
                    <a:ext uri="{9D8B030D-6E8A-4147-A177-3AD203B41FA5}">
                      <a16:colId xmlns:a16="http://schemas.microsoft.com/office/drawing/2014/main" val="1046286907"/>
                    </a:ext>
                  </a:extLst>
                </a:gridCol>
                <a:gridCol w="1555313">
                  <a:extLst>
                    <a:ext uri="{9D8B030D-6E8A-4147-A177-3AD203B41FA5}">
                      <a16:colId xmlns:a16="http://schemas.microsoft.com/office/drawing/2014/main" val="2094044810"/>
                    </a:ext>
                  </a:extLst>
                </a:gridCol>
                <a:gridCol w="1555313">
                  <a:extLst>
                    <a:ext uri="{9D8B030D-6E8A-4147-A177-3AD203B41FA5}">
                      <a16:colId xmlns:a16="http://schemas.microsoft.com/office/drawing/2014/main" val="2448169885"/>
                    </a:ext>
                  </a:extLst>
                </a:gridCol>
              </a:tblGrid>
              <a:tr h="4110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400" dirty="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Operador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40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Significado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40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Exemplo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400" dirty="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Resultado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6542114"/>
                  </a:ext>
                </a:extLst>
              </a:tr>
              <a:tr h="10134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40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400" dirty="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Verdadeiro se </a:t>
                      </a:r>
                      <a:r>
                        <a:rPr lang="pt-BR" sz="1400" b="1" dirty="0">
                          <a:solidFill>
                            <a:srgbClr val="156082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todas</a:t>
                      </a:r>
                      <a:r>
                        <a:rPr lang="pt-BR" sz="1400" dirty="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 forem verdadeiras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40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True and 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40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False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260531"/>
                  </a:ext>
                </a:extLst>
              </a:tr>
              <a:tr h="12414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40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400" dirty="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Verdadeiro se </a:t>
                      </a:r>
                      <a:r>
                        <a:rPr lang="pt-BR" sz="1400" b="1" dirty="0">
                          <a:solidFill>
                            <a:srgbClr val="156082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pelo menos uma</a:t>
                      </a:r>
                      <a:r>
                        <a:rPr lang="pt-BR" sz="1400" dirty="0">
                          <a:solidFill>
                            <a:srgbClr val="156082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 </a:t>
                      </a:r>
                      <a:r>
                        <a:rPr lang="pt-BR" sz="1400" dirty="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for verdadeira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40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True or 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400" dirty="0" err="1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True</a:t>
                      </a:r>
                      <a:endParaRPr lang="pt-BR" sz="1400" dirty="0">
                        <a:latin typeface="Inter" panose="02000503000000020004" pitchFamily="2" charset="0"/>
                        <a:ea typeface="Inter" panose="02000503000000020004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1410590"/>
                  </a:ext>
                </a:extLst>
              </a:tr>
              <a:tr h="5573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40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not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40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Inverte o valor lógico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40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not 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400" dirty="0"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False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7248094"/>
                  </a:ext>
                </a:extLst>
              </a:tr>
            </a:tbl>
          </a:graphicData>
        </a:graphic>
      </p:graphicFrame>
      <p:pic>
        <p:nvPicPr>
          <p:cNvPr id="11" name="Imagem 10">
            <a:extLst>
              <a:ext uri="{FF2B5EF4-FFF2-40B4-BE49-F238E27FC236}">
                <a16:creationId xmlns:a16="http://schemas.microsoft.com/office/drawing/2014/main" id="{784D3A74-681F-D47B-DD4D-675C0B74A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405" y="5755248"/>
            <a:ext cx="4929187" cy="29813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627192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87562-5385-3871-AD2B-2F9106A3C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00C3C2-2584-8D4F-9327-830299D54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7" y="1725003"/>
            <a:ext cx="5915025" cy="75390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A ordem que o Python segue ao calcular expressões:</a:t>
            </a: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indent="-342900">
              <a:buAutoNum type="arabicPeriod"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()</a:t>
            </a:r>
          </a:p>
          <a:p>
            <a:pPr marL="342900" indent="-342900">
              <a:buAutoNum type="arabicPeriod"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**</a:t>
            </a:r>
          </a:p>
          <a:p>
            <a:pPr marL="342900" indent="-342900">
              <a:buAutoNum type="arabicPeriod"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*, /, //, %+, -</a:t>
            </a:r>
          </a:p>
          <a:p>
            <a:pPr marL="342900" indent="-342900">
              <a:buAutoNum type="arabicPeriod"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Operadores relacionais</a:t>
            </a:r>
          </a:p>
          <a:p>
            <a:pPr marL="342900" indent="-342900">
              <a:buAutoNum type="arabicPeriod"/>
            </a:pPr>
            <a:r>
              <a:rPr lang="pt-B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not</a:t>
            </a: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pt-B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and</a:t>
            </a: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pt-B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or</a:t>
            </a: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81AB081-C9F8-641C-D2BB-7EC3DC58679E}"/>
              </a:ext>
            </a:extLst>
          </p:cNvPr>
          <p:cNvSpPr txBox="1">
            <a:spLocks/>
          </p:cNvSpPr>
          <p:nvPr/>
        </p:nvSpPr>
        <p:spPr>
          <a:xfrm>
            <a:off x="471487" y="732115"/>
            <a:ext cx="5915025" cy="615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Ordem de Precedência</a:t>
            </a:r>
            <a:endParaRPr lang="pt-BR" sz="2400" b="1" dirty="0">
              <a:latin typeface="Inter" panose="02000503000000020004" pitchFamily="2" charset="0"/>
              <a:ea typeface="Inter" panose="02000503000000020004" pitchFamily="2" charset="0"/>
              <a:cs typeface="Monocraft" panose="02000503000000000000" pitchFamily="2" charset="-79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1A88031-FE86-A840-FC2B-24946D503B33}"/>
              </a:ext>
            </a:extLst>
          </p:cNvPr>
          <p:cNvSpPr/>
          <p:nvPr/>
        </p:nvSpPr>
        <p:spPr>
          <a:xfrm>
            <a:off x="269842" y="0"/>
            <a:ext cx="201645" cy="615595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681B4B5-A63B-F575-A9A3-3C70C156A265}"/>
              </a:ext>
            </a:extLst>
          </p:cNvPr>
          <p:cNvSpPr/>
          <p:nvPr/>
        </p:nvSpPr>
        <p:spPr>
          <a:xfrm>
            <a:off x="365283" y="1301991"/>
            <a:ext cx="6127432" cy="45719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3587341-17ED-9EED-663B-EF9FC3CDB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6C64C-968A-4FDC-90F1-6734FCA9A22B}" type="slidenum">
              <a:rPr lang="pt-BR" smtClean="0"/>
              <a:t>26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E76D63B-336A-6E65-5778-224A9CF2A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6" y="4610236"/>
            <a:ext cx="5915026" cy="13086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136197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966A8-B4CA-89CC-62A5-EA2C127C1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7BBAE246-A702-F6FB-2870-B665CAC12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C5993D90-2528-950B-AC61-19CAD541F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7" y="898880"/>
            <a:ext cx="5915025" cy="615595"/>
          </a:xfrm>
        </p:spPr>
        <p:txBody>
          <a:bodyPr>
            <a:noAutofit/>
          </a:bodyPr>
          <a:lstStyle/>
          <a:p>
            <a:r>
              <a:rPr lang="pt-BR" sz="6400" dirty="0">
                <a:solidFill>
                  <a:schemeClr val="bg1">
                    <a:lumMod val="95000"/>
                  </a:schemeClr>
                </a:solidFill>
                <a:latin typeface="Tourney" pitchFamily="2" charset="0"/>
                <a:ea typeface="Monocraft" panose="02000503000000000000" pitchFamily="2" charset="-79"/>
                <a:cs typeface="Monocraft" panose="02000503000000000000" pitchFamily="2" charset="-79"/>
              </a:rPr>
              <a:t>Capítulo 06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4AE8BEA-0C0D-C1D2-1B70-30E9E1A94FFF}"/>
              </a:ext>
            </a:extLst>
          </p:cNvPr>
          <p:cNvSpPr txBox="1">
            <a:spLocks/>
          </p:cNvSpPr>
          <p:nvPr/>
        </p:nvSpPr>
        <p:spPr>
          <a:xfrm>
            <a:off x="471487" y="1886288"/>
            <a:ext cx="5915025" cy="615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>
                <a:solidFill>
                  <a:schemeClr val="bg1">
                    <a:lumMod val="9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Monocraft" panose="02000503000000000000" pitchFamily="2" charset="-79"/>
              </a:rPr>
              <a:t>Estruturas Condicionais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C8399AA-3340-0787-A4AB-93563A229C62}"/>
              </a:ext>
            </a:extLst>
          </p:cNvPr>
          <p:cNvSpPr/>
          <p:nvPr/>
        </p:nvSpPr>
        <p:spPr>
          <a:xfrm>
            <a:off x="365283" y="1688727"/>
            <a:ext cx="6127432" cy="45719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17F61A3F-62EE-494B-D514-B7A91AF0A7D6}"/>
              </a:ext>
            </a:extLst>
          </p:cNvPr>
          <p:cNvSpPr txBox="1">
            <a:spLocks/>
          </p:cNvSpPr>
          <p:nvPr/>
        </p:nvSpPr>
        <p:spPr>
          <a:xfrm>
            <a:off x="471487" y="2721854"/>
            <a:ext cx="5915025" cy="14072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pt-BR" sz="2400" dirty="0" err="1">
                <a:solidFill>
                  <a:srgbClr val="508CBD"/>
                </a:solidFill>
                <a:latin typeface="Avenir Next LT Pro" panose="020B0504020202020204" pitchFamily="34" charset="0"/>
                <a:ea typeface="Inter" panose="02000503000000020004" pitchFamily="2" charset="0"/>
                <a:cs typeface="Poppins" panose="020B0502040204020203" pitchFamily="2" charset="0"/>
              </a:rPr>
              <a:t>if</a:t>
            </a:r>
            <a:r>
              <a:rPr lang="pt-BR" sz="2400" dirty="0">
                <a:solidFill>
                  <a:srgbClr val="508CBD"/>
                </a:solidFill>
                <a:latin typeface="Avenir Next LT Pro" panose="020B0504020202020204" pitchFamily="34" charset="0"/>
                <a:ea typeface="Inter" panose="02000503000000020004" pitchFamily="2" charset="0"/>
                <a:cs typeface="Poppins" panose="020B0502040204020203" pitchFamily="2" charset="0"/>
              </a:rPr>
              <a:t>, </a:t>
            </a:r>
            <a:r>
              <a:rPr lang="pt-BR" sz="2400" dirty="0" err="1">
                <a:solidFill>
                  <a:srgbClr val="508CBD"/>
                </a:solidFill>
                <a:latin typeface="Avenir Next LT Pro" panose="020B0504020202020204" pitchFamily="34" charset="0"/>
                <a:ea typeface="Inter" panose="02000503000000020004" pitchFamily="2" charset="0"/>
                <a:cs typeface="Poppins" panose="020B0502040204020203" pitchFamily="2" charset="0"/>
              </a:rPr>
              <a:t>elif</a:t>
            </a:r>
            <a:r>
              <a:rPr lang="pt-BR" sz="2400" dirty="0">
                <a:solidFill>
                  <a:srgbClr val="508CBD"/>
                </a:solidFill>
                <a:latin typeface="Avenir Next LT Pro" panose="020B0504020202020204" pitchFamily="34" charset="0"/>
                <a:ea typeface="Inter" panose="02000503000000020004" pitchFamily="2" charset="0"/>
                <a:cs typeface="Poppins" panose="020B0502040204020203" pitchFamily="2" charset="0"/>
              </a:rPr>
              <a:t> e </a:t>
            </a:r>
            <a:r>
              <a:rPr lang="pt-BR" sz="2400" dirty="0" err="1">
                <a:solidFill>
                  <a:srgbClr val="508CBD"/>
                </a:solidFill>
                <a:latin typeface="Avenir Next LT Pro" panose="020B0504020202020204" pitchFamily="34" charset="0"/>
                <a:ea typeface="Inter" panose="02000503000000020004" pitchFamily="2" charset="0"/>
                <a:cs typeface="Poppins" panose="020B0502040204020203" pitchFamily="2" charset="0"/>
              </a:rPr>
              <a:t>else</a:t>
            </a:r>
            <a:endParaRPr lang="pt-BR" sz="2400" dirty="0">
              <a:solidFill>
                <a:srgbClr val="508CBD"/>
              </a:solidFill>
              <a:latin typeface="Avenir Next LT Pro" panose="020B0504020202020204" pitchFamily="34" charset="0"/>
              <a:ea typeface="Inter" panose="02000503000000020004" pitchFamily="2" charset="0"/>
              <a:cs typeface="Poppins" panose="020B0502040204020203" pitchFamily="2" charset="0"/>
            </a:endParaRPr>
          </a:p>
          <a:p>
            <a:pPr>
              <a:buFontTx/>
              <a:buChar char="-"/>
            </a:pPr>
            <a:r>
              <a:rPr lang="pt-BR" sz="2400" dirty="0">
                <a:solidFill>
                  <a:srgbClr val="508CBD"/>
                </a:solidFill>
                <a:latin typeface="Avenir Next LT Pro" panose="020B0504020202020204" pitchFamily="34" charset="0"/>
                <a:ea typeface="Inter" panose="02000503000000020004" pitchFamily="2" charset="0"/>
                <a:cs typeface="Poppins" panose="020B0502040204020203" pitchFamily="2" charset="0"/>
              </a:rPr>
              <a:t>Condições aninhadas</a:t>
            </a:r>
          </a:p>
          <a:p>
            <a:pPr>
              <a:buFontTx/>
              <a:buChar char="-"/>
            </a:pPr>
            <a:r>
              <a:rPr lang="pt-BR" sz="2400" dirty="0">
                <a:solidFill>
                  <a:srgbClr val="508CBD"/>
                </a:solidFill>
                <a:latin typeface="Avenir Next LT Pro" panose="020B0504020202020204" pitchFamily="34" charset="0"/>
                <a:ea typeface="Inter" panose="02000503000000020004" pitchFamily="2" charset="0"/>
                <a:cs typeface="Poppins" panose="020B0502040204020203" pitchFamily="2" charset="0"/>
              </a:rPr>
              <a:t>Expressões curtas (ternário)</a:t>
            </a:r>
          </a:p>
          <a:p>
            <a:pPr>
              <a:buFontTx/>
              <a:buChar char="-"/>
            </a:pPr>
            <a:r>
              <a:rPr lang="pt-BR" sz="2400" dirty="0">
                <a:solidFill>
                  <a:srgbClr val="508CBD"/>
                </a:solidFill>
                <a:latin typeface="Avenir Next LT Pro" panose="020B0504020202020204" pitchFamily="34" charset="0"/>
                <a:ea typeface="Inter" panose="02000503000000020004" pitchFamily="2" charset="0"/>
                <a:cs typeface="Poppins" panose="020B0502040204020203" pitchFamily="2" charset="0"/>
              </a:rPr>
              <a:t>Exemplos práticos</a:t>
            </a:r>
          </a:p>
        </p:txBody>
      </p:sp>
      <p:sp>
        <p:nvSpPr>
          <p:cNvPr id="15" name="Espaço Reservado para Número de Slide 14">
            <a:extLst>
              <a:ext uri="{FF2B5EF4-FFF2-40B4-BE49-F238E27FC236}">
                <a16:creationId xmlns:a16="http://schemas.microsoft.com/office/drawing/2014/main" id="{F8546DE5-40FB-6FC0-27E3-CB5C4DA10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6C64C-968A-4FDC-90F1-6734FCA9A22B}" type="slidenum">
              <a:rPr lang="pt-BR" smtClean="0"/>
              <a:t>27</a:t>
            </a:fld>
            <a:endParaRPr lang="pt-BR"/>
          </a:p>
        </p:txBody>
      </p:sp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D40C0CD5-D4B2-FFF5-FE61-E10513514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087" y="4557331"/>
            <a:ext cx="4195823" cy="419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93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7862B-7AE3-3BC6-7A2F-5AF5E32DC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25FEE5-08FD-6CAE-A479-BA8A7C7A3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7" y="1725003"/>
            <a:ext cx="5915025" cy="75390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600" dirty="0">
                <a:latin typeface="Inter" panose="02000503000000020004" pitchFamily="2" charset="0"/>
                <a:ea typeface="Inter" panose="02000503000000020004" pitchFamily="2" charset="0"/>
              </a:rPr>
              <a:t>As </a:t>
            </a:r>
            <a:r>
              <a:rPr lang="pt-BR" sz="1600" b="1" dirty="0">
                <a:solidFill>
                  <a:srgbClr val="156082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condições</a:t>
            </a:r>
            <a:r>
              <a:rPr lang="pt-BR" sz="1600" dirty="0">
                <a:latin typeface="Inter" panose="02000503000000020004" pitchFamily="2" charset="0"/>
                <a:ea typeface="Inter" panose="02000503000000020004" pitchFamily="2" charset="0"/>
              </a:rPr>
              <a:t> permitem que o programa tome decisões com base em valores.</a:t>
            </a: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CC8C6EA-7B69-D8F6-24E7-916D4A055553}"/>
              </a:ext>
            </a:extLst>
          </p:cNvPr>
          <p:cNvSpPr txBox="1">
            <a:spLocks/>
          </p:cNvSpPr>
          <p:nvPr/>
        </p:nvSpPr>
        <p:spPr>
          <a:xfrm>
            <a:off x="471487" y="732115"/>
            <a:ext cx="5915025" cy="615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 err="1"/>
              <a:t>if</a:t>
            </a:r>
            <a:r>
              <a:rPr lang="pt-BR" sz="2400" dirty="0"/>
              <a:t>, </a:t>
            </a:r>
            <a:r>
              <a:rPr lang="pt-BR" sz="2400" dirty="0" err="1"/>
              <a:t>elif</a:t>
            </a:r>
            <a:r>
              <a:rPr lang="pt-BR" sz="2400" dirty="0"/>
              <a:t> e </a:t>
            </a:r>
            <a:r>
              <a:rPr lang="pt-BR" sz="2400" dirty="0" err="1"/>
              <a:t>else</a:t>
            </a:r>
            <a:endParaRPr lang="pt-BR" sz="2400" b="1" dirty="0">
              <a:latin typeface="Inter" panose="02000503000000020004" pitchFamily="2" charset="0"/>
              <a:ea typeface="Inter" panose="02000503000000020004" pitchFamily="2" charset="0"/>
              <a:cs typeface="Monocraft" panose="02000503000000000000" pitchFamily="2" charset="-79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E2E0385-7723-C6C0-2202-65465A7F3667}"/>
              </a:ext>
            </a:extLst>
          </p:cNvPr>
          <p:cNvSpPr/>
          <p:nvPr/>
        </p:nvSpPr>
        <p:spPr>
          <a:xfrm>
            <a:off x="269842" y="0"/>
            <a:ext cx="201645" cy="615595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1B902C7-0987-45A0-7131-D3AE9A6FC06A}"/>
              </a:ext>
            </a:extLst>
          </p:cNvPr>
          <p:cNvSpPr/>
          <p:nvPr/>
        </p:nvSpPr>
        <p:spPr>
          <a:xfrm>
            <a:off x="365283" y="1301991"/>
            <a:ext cx="6127432" cy="45719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7401D69-66D8-2B7B-DB4B-19BE28EFD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6C64C-968A-4FDC-90F1-6734FCA9A22B}" type="slidenum">
              <a:rPr lang="pt-BR" smtClean="0"/>
              <a:t>28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361238D-8794-07C9-4EC6-48F3F76E5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66" y="2794805"/>
            <a:ext cx="5294265" cy="40108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218758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06E47-953D-8DC0-FC07-D78573B61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56F47B-86A4-BE51-3F37-D9E20AB7B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7" y="1725003"/>
            <a:ext cx="5915025" cy="75390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600" dirty="0">
                <a:latin typeface="Inter" panose="02000503000000020004" pitchFamily="2" charset="0"/>
                <a:ea typeface="Inter" panose="02000503000000020004" pitchFamily="2" charset="0"/>
              </a:rPr>
              <a:t>Você pode colocar uma condição dentro de outra:</a:t>
            </a: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C17EB8B-F145-0099-112D-3BF4F6DF68E8}"/>
              </a:ext>
            </a:extLst>
          </p:cNvPr>
          <p:cNvSpPr txBox="1">
            <a:spLocks/>
          </p:cNvSpPr>
          <p:nvPr/>
        </p:nvSpPr>
        <p:spPr>
          <a:xfrm>
            <a:off x="471487" y="732115"/>
            <a:ext cx="5915025" cy="615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Condições aninhadas</a:t>
            </a:r>
            <a:endParaRPr lang="pt-BR" sz="2400" b="1" dirty="0">
              <a:latin typeface="Inter" panose="02000503000000020004" pitchFamily="2" charset="0"/>
              <a:ea typeface="Inter" panose="02000503000000020004" pitchFamily="2" charset="0"/>
              <a:cs typeface="Monocraft" panose="02000503000000000000" pitchFamily="2" charset="-79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BC67956-750B-B98A-6AAB-184BE74A2D69}"/>
              </a:ext>
            </a:extLst>
          </p:cNvPr>
          <p:cNvSpPr/>
          <p:nvPr/>
        </p:nvSpPr>
        <p:spPr>
          <a:xfrm>
            <a:off x="269842" y="0"/>
            <a:ext cx="201645" cy="615595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4A15E8A-182C-8D98-B27E-270CBA0D835C}"/>
              </a:ext>
            </a:extLst>
          </p:cNvPr>
          <p:cNvSpPr/>
          <p:nvPr/>
        </p:nvSpPr>
        <p:spPr>
          <a:xfrm>
            <a:off x="365283" y="1301991"/>
            <a:ext cx="6127432" cy="45719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95DC96E-6D3D-BCF5-D7BA-421EB82EE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6C64C-968A-4FDC-90F1-6734FCA9A22B}" type="slidenum">
              <a:rPr lang="pt-BR" smtClean="0"/>
              <a:t>29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7663AEB-A63B-7545-4967-E5E98B6EF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96" y="2729015"/>
            <a:ext cx="5679606" cy="50710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66901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85A6344D-7311-923A-DCF7-9C9719B4F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B5B76FCD-D68A-AEEB-61A0-7324FBCF7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7" y="898880"/>
            <a:ext cx="5915025" cy="615595"/>
          </a:xfrm>
        </p:spPr>
        <p:txBody>
          <a:bodyPr>
            <a:noAutofit/>
          </a:bodyPr>
          <a:lstStyle/>
          <a:p>
            <a:r>
              <a:rPr lang="pt-BR" sz="6400" dirty="0">
                <a:solidFill>
                  <a:schemeClr val="bg1">
                    <a:lumMod val="95000"/>
                  </a:schemeClr>
                </a:solidFill>
                <a:latin typeface="Tourney" pitchFamily="2" charset="0"/>
                <a:ea typeface="Monocraft" panose="02000503000000000000" pitchFamily="2" charset="-79"/>
                <a:cs typeface="Monocraft" panose="02000503000000000000" pitchFamily="2" charset="-79"/>
              </a:rPr>
              <a:t>Capítulo 01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29BF2F4-007F-5C9D-5D3F-0711748CD541}"/>
              </a:ext>
            </a:extLst>
          </p:cNvPr>
          <p:cNvSpPr txBox="1">
            <a:spLocks/>
          </p:cNvSpPr>
          <p:nvPr/>
        </p:nvSpPr>
        <p:spPr>
          <a:xfrm>
            <a:off x="471487" y="1886288"/>
            <a:ext cx="5915025" cy="615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>
                <a:solidFill>
                  <a:schemeClr val="bg1">
                    <a:lumMod val="9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Monocraft" panose="02000503000000000000" pitchFamily="2" charset="-79"/>
              </a:rPr>
              <a:t>Introdução ao Python</a:t>
            </a:r>
          </a:p>
        </p:txBody>
      </p:sp>
      <p:pic>
        <p:nvPicPr>
          <p:cNvPr id="1026" name="Picture 2" descr="Why Is The Python Programming Language So Popular?">
            <a:extLst>
              <a:ext uri="{FF2B5EF4-FFF2-40B4-BE49-F238E27FC236}">
                <a16:creationId xmlns:a16="http://schemas.microsoft.com/office/drawing/2014/main" id="{913FC6FD-3160-CC65-BED8-F7CD3FB62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001" y="4948546"/>
            <a:ext cx="4137996" cy="4137996"/>
          </a:xfrm>
          <a:prstGeom prst="rect">
            <a:avLst/>
          </a:prstGeom>
          <a:noFill/>
          <a:effectLst>
            <a:outerShdw blurRad="50800" dist="38100" dir="5400000" sx="104000" sy="104000" algn="t" rotWithShape="0">
              <a:prstClr val="black">
                <a:alpha val="9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17455CD8-36F5-EA43-DAD9-FA492039CC2E}"/>
              </a:ext>
            </a:extLst>
          </p:cNvPr>
          <p:cNvSpPr/>
          <p:nvPr/>
        </p:nvSpPr>
        <p:spPr>
          <a:xfrm>
            <a:off x="365283" y="1688727"/>
            <a:ext cx="6127432" cy="45719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6480FCF2-6330-048D-51FA-F59845368E5C}"/>
              </a:ext>
            </a:extLst>
          </p:cNvPr>
          <p:cNvSpPr txBox="1">
            <a:spLocks/>
          </p:cNvSpPr>
          <p:nvPr/>
        </p:nvSpPr>
        <p:spPr>
          <a:xfrm>
            <a:off x="471487" y="2721854"/>
            <a:ext cx="5915025" cy="14072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pt-BR" sz="2400" dirty="0">
                <a:solidFill>
                  <a:srgbClr val="508CBD"/>
                </a:solidFill>
                <a:latin typeface="Avenir Next LT Pro" panose="020B0504020202020204" pitchFamily="34" charset="0"/>
                <a:ea typeface="Inter" panose="02000503000000020004" pitchFamily="2" charset="0"/>
                <a:cs typeface="Poppins" panose="020B0502040204020203" pitchFamily="2" charset="0"/>
              </a:rPr>
              <a:t>O que é Python?</a:t>
            </a:r>
          </a:p>
          <a:p>
            <a:pPr>
              <a:buFontTx/>
              <a:buChar char="-"/>
            </a:pPr>
            <a:r>
              <a:rPr lang="pt-BR" sz="2400" dirty="0">
                <a:solidFill>
                  <a:srgbClr val="508CBD"/>
                </a:solidFill>
                <a:latin typeface="Avenir Next LT Pro" panose="020B0504020202020204" pitchFamily="34" charset="0"/>
                <a:ea typeface="Inter" panose="02000503000000020004" pitchFamily="2" charset="0"/>
                <a:cs typeface="Poppins" panose="020B0502040204020203" pitchFamily="2" charset="0"/>
              </a:rPr>
              <a:t>Instalação</a:t>
            </a:r>
          </a:p>
          <a:p>
            <a:pPr>
              <a:buFontTx/>
              <a:buChar char="-"/>
            </a:pPr>
            <a:r>
              <a:rPr lang="pt-BR" sz="2400" dirty="0">
                <a:solidFill>
                  <a:srgbClr val="508CBD"/>
                </a:solidFill>
                <a:latin typeface="Avenir Next LT Pro" panose="020B0504020202020204" pitchFamily="34" charset="0"/>
                <a:ea typeface="Inter" panose="02000503000000020004" pitchFamily="2" charset="0"/>
                <a:cs typeface="Poppins" panose="020B0502040204020203" pitchFamily="2" charset="0"/>
              </a:rPr>
              <a:t>Usando o IDLE ou VS </a:t>
            </a:r>
            <a:r>
              <a:rPr lang="pt-BR" sz="2400" dirty="0" err="1">
                <a:solidFill>
                  <a:srgbClr val="508CBD"/>
                </a:solidFill>
                <a:latin typeface="Avenir Next LT Pro" panose="020B0504020202020204" pitchFamily="34" charset="0"/>
                <a:ea typeface="Inter" panose="02000503000000020004" pitchFamily="2" charset="0"/>
                <a:cs typeface="Poppins" panose="020B0502040204020203" pitchFamily="2" charset="0"/>
              </a:rPr>
              <a:t>Code</a:t>
            </a:r>
            <a:endParaRPr lang="pt-BR" sz="2400" dirty="0">
              <a:solidFill>
                <a:srgbClr val="508CBD"/>
              </a:solidFill>
              <a:latin typeface="Avenir Next LT Pro" panose="020B0504020202020204" pitchFamily="34" charset="0"/>
              <a:ea typeface="Inter" panose="02000503000000020004" pitchFamily="2" charset="0"/>
              <a:cs typeface="Poppins" panose="020B0502040204020203" pitchFamily="2" charset="0"/>
            </a:endParaRPr>
          </a:p>
          <a:p>
            <a:pPr>
              <a:buFontTx/>
              <a:buChar char="-"/>
            </a:pPr>
            <a:r>
              <a:rPr lang="pt-BR" sz="2400" dirty="0">
                <a:solidFill>
                  <a:srgbClr val="508CBD"/>
                </a:solidFill>
                <a:latin typeface="Avenir Next LT Pro" panose="020B0504020202020204" pitchFamily="34" charset="0"/>
                <a:ea typeface="Inter" panose="02000503000000020004" pitchFamily="2" charset="0"/>
                <a:cs typeface="Poppins" panose="020B0502040204020203" pitchFamily="2" charset="0"/>
              </a:rPr>
              <a:t>Primeiro programa</a:t>
            </a:r>
          </a:p>
        </p:txBody>
      </p:sp>
      <p:sp>
        <p:nvSpPr>
          <p:cNvPr id="15" name="Espaço Reservado para Número de Slide 14">
            <a:extLst>
              <a:ext uri="{FF2B5EF4-FFF2-40B4-BE49-F238E27FC236}">
                <a16:creationId xmlns:a16="http://schemas.microsoft.com/office/drawing/2014/main" id="{BF4274CE-45CC-8A7F-9C0D-0EADD613A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6C64C-968A-4FDC-90F1-6734FCA9A22B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64078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134ED-64A2-3143-F944-330D5DDF9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5E4888-743D-2228-F7FC-E09FDC47A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7" y="1725003"/>
            <a:ext cx="5915025" cy="75390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600" dirty="0">
                <a:latin typeface="Inter" panose="02000503000000020004" pitchFamily="2" charset="0"/>
                <a:ea typeface="Inter" panose="02000503000000020004" pitchFamily="2" charset="0"/>
              </a:rPr>
              <a:t>Forma resumida de um </a:t>
            </a:r>
            <a:r>
              <a:rPr lang="pt-BR" sz="1600" dirty="0" err="1">
                <a:latin typeface="Inter" panose="02000503000000020004" pitchFamily="2" charset="0"/>
                <a:ea typeface="Inter" panose="02000503000000020004" pitchFamily="2" charset="0"/>
              </a:rPr>
              <a:t>if</a:t>
            </a:r>
            <a:r>
              <a:rPr lang="pt-BR" sz="1600" dirty="0">
                <a:latin typeface="Inter" panose="02000503000000020004" pitchFamily="2" charset="0"/>
                <a:ea typeface="Inter" panose="02000503000000020004" pitchFamily="2" charset="0"/>
              </a:rPr>
              <a:t> simples:</a:t>
            </a: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4F979E9-07D1-41D9-702D-142BFCCDFBB4}"/>
              </a:ext>
            </a:extLst>
          </p:cNvPr>
          <p:cNvSpPr txBox="1">
            <a:spLocks/>
          </p:cNvSpPr>
          <p:nvPr/>
        </p:nvSpPr>
        <p:spPr>
          <a:xfrm>
            <a:off x="471487" y="732115"/>
            <a:ext cx="5915025" cy="615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Expressões curtas (ternário)</a:t>
            </a:r>
            <a:endParaRPr lang="pt-BR" sz="2400" b="1" dirty="0">
              <a:latin typeface="Inter" panose="02000503000000020004" pitchFamily="2" charset="0"/>
              <a:ea typeface="Inter" panose="02000503000000020004" pitchFamily="2" charset="0"/>
              <a:cs typeface="Monocraft" panose="02000503000000000000" pitchFamily="2" charset="-79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0119581-3877-3266-763E-7E27CF4891F2}"/>
              </a:ext>
            </a:extLst>
          </p:cNvPr>
          <p:cNvSpPr/>
          <p:nvPr/>
        </p:nvSpPr>
        <p:spPr>
          <a:xfrm>
            <a:off x="269842" y="0"/>
            <a:ext cx="201645" cy="615595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A3ADD9-5DC6-FE40-4BED-14B72B689774}"/>
              </a:ext>
            </a:extLst>
          </p:cNvPr>
          <p:cNvSpPr/>
          <p:nvPr/>
        </p:nvSpPr>
        <p:spPr>
          <a:xfrm>
            <a:off x="365283" y="1301991"/>
            <a:ext cx="6127432" cy="45719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793E452-BC43-A41D-1896-3D5368E9A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6C64C-968A-4FDC-90F1-6734FCA9A22B}" type="slidenum">
              <a:rPr lang="pt-BR" smtClean="0"/>
              <a:t>30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1C525EC-1FCC-4DDA-88DA-3D1BABB0F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3" y="2226054"/>
            <a:ext cx="5815012" cy="21514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634668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22567-176B-9929-0DD0-86D9EA04B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63E667-21A7-6C7F-E912-D2DE937F0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7" y="1725003"/>
            <a:ext cx="5915025" cy="75390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600" dirty="0">
                <a:latin typeface="Inter" panose="02000503000000020004" pitchFamily="2" charset="0"/>
                <a:ea typeface="Inter" panose="02000503000000020004" pitchFamily="2" charset="0"/>
              </a:rPr>
              <a:t>1 – Crie um programa que receba a idade do usuário e retorne a mensagem: </a:t>
            </a:r>
          </a:p>
          <a:p>
            <a:pPr marL="0" indent="0">
              <a:buNone/>
            </a:pPr>
            <a:r>
              <a:rPr lang="pt-BR" sz="1600" dirty="0">
                <a:latin typeface="Inter" panose="02000503000000020004" pitchFamily="2" charset="0"/>
                <a:ea typeface="Inter" panose="02000503000000020004" pitchFamily="2" charset="0"/>
              </a:rPr>
              <a:t>“Você é maior de idade.”, caso o usuário seja maior de idade; </a:t>
            </a:r>
          </a:p>
          <a:p>
            <a:pPr marL="0" indent="0">
              <a:buNone/>
            </a:pPr>
            <a:r>
              <a:rPr lang="pt-BR" sz="1600" dirty="0">
                <a:latin typeface="Inter" panose="02000503000000020004" pitchFamily="2" charset="0"/>
                <a:ea typeface="Inter" panose="02000503000000020004" pitchFamily="2" charset="0"/>
              </a:rPr>
              <a:t>caso contrário, retorne: “Você é menor de idade.”</a:t>
            </a: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2 – Crie um programa que receba duas notas de um aluno. O programa deverá calcular a média do aluno e retornar uma das seguintes mensagens: </a:t>
            </a:r>
          </a:p>
          <a:p>
            <a:pPr marL="0" indent="0">
              <a:buNone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“Aprovado!”, caso a média seja maior que 7;</a:t>
            </a:r>
          </a:p>
          <a:p>
            <a:pPr marL="0" indent="0">
              <a:buNone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“Recuperação!”, caso a média seja menor que 7 e maior ou igual a 5;</a:t>
            </a:r>
          </a:p>
          <a:p>
            <a:pPr marL="0" indent="0">
              <a:buNone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“Reprovado!”, caso a média seja menor que 5.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62A0C2D-D9DE-E4B6-58DE-51D21F6AC672}"/>
              </a:ext>
            </a:extLst>
          </p:cNvPr>
          <p:cNvSpPr txBox="1">
            <a:spLocks/>
          </p:cNvSpPr>
          <p:nvPr/>
        </p:nvSpPr>
        <p:spPr>
          <a:xfrm>
            <a:off x="471487" y="732115"/>
            <a:ext cx="5915025" cy="615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Exercícios</a:t>
            </a:r>
            <a:endParaRPr lang="pt-BR" sz="2400" b="1" dirty="0">
              <a:latin typeface="Inter" panose="02000503000000020004" pitchFamily="2" charset="0"/>
              <a:ea typeface="Inter" panose="02000503000000020004" pitchFamily="2" charset="0"/>
              <a:cs typeface="Monocraft" panose="02000503000000000000" pitchFamily="2" charset="-79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250A3FF-97C2-0F10-3DB3-C2A595FAA178}"/>
              </a:ext>
            </a:extLst>
          </p:cNvPr>
          <p:cNvSpPr/>
          <p:nvPr/>
        </p:nvSpPr>
        <p:spPr>
          <a:xfrm>
            <a:off x="269842" y="0"/>
            <a:ext cx="201645" cy="615595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D11255D-6802-00C7-E623-45A95F31FFA6}"/>
              </a:ext>
            </a:extLst>
          </p:cNvPr>
          <p:cNvSpPr/>
          <p:nvPr/>
        </p:nvSpPr>
        <p:spPr>
          <a:xfrm>
            <a:off x="365283" y="1301991"/>
            <a:ext cx="6127432" cy="45719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93D81CB-AA1B-13E4-632D-E2E5042EF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6C64C-968A-4FDC-90F1-6734FCA9A22B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4682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63794-939A-1714-1EBA-B85068A21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CA737E-70D5-27DE-0714-0DCF1A54C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7" y="1725003"/>
            <a:ext cx="5915025" cy="75390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600" dirty="0">
                <a:latin typeface="Inter" panose="02000503000000020004" pitchFamily="2" charset="0"/>
                <a:ea typeface="Inter" panose="02000503000000020004" pitchFamily="2" charset="0"/>
              </a:rPr>
              <a:t>1 – </a:t>
            </a: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idade = </a:t>
            </a:r>
            <a:r>
              <a:rPr lang="pt-B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int</a:t>
            </a: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(input("Digite sua idade: ")):</a:t>
            </a:r>
          </a:p>
          <a:p>
            <a:pPr lvl="1"/>
            <a:r>
              <a:rPr lang="pt-B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input("Digite sua idade: ") → exibe a mensagem pedindo que o usuário digite sua idade e lê o valor digitado. Por padrão, o input() retorna uma </a:t>
            </a:r>
            <a:r>
              <a:rPr lang="pt-BR" sz="1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string</a:t>
            </a:r>
            <a:r>
              <a:rPr lang="pt-B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, então usamos </a:t>
            </a:r>
            <a:r>
              <a:rPr lang="pt-BR" sz="1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int</a:t>
            </a:r>
            <a:r>
              <a:rPr lang="pt-B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() para converter o valor para número inteiro. O resultado é guardado na variável ”idade”.</a:t>
            </a:r>
          </a:p>
          <a:p>
            <a:r>
              <a:rPr lang="pt-B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if</a:t>
            </a: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 idade &gt;= 18:</a:t>
            </a:r>
          </a:p>
          <a:p>
            <a:pPr lvl="1"/>
            <a:r>
              <a:rPr lang="pt-B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O comando “</a:t>
            </a:r>
            <a:r>
              <a:rPr lang="pt-BR" sz="1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if</a:t>
            </a:r>
            <a:r>
              <a:rPr lang="pt-B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” verifica uma condição. Aqui, ele testa se a variável idade é maior ou igual a 18. Se for verdadeiro, o bloco logo abaixo (indentado) será executado.</a:t>
            </a:r>
          </a:p>
          <a:p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print("Você é maior de idade.")</a:t>
            </a:r>
          </a:p>
          <a:p>
            <a:pPr lvl="1"/>
            <a:r>
              <a:rPr lang="pt-B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Esse comando será executado somente se a condição do “</a:t>
            </a:r>
            <a:r>
              <a:rPr lang="pt-BR" sz="1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if</a:t>
            </a:r>
            <a:r>
              <a:rPr lang="pt-B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” for verdadeira. Ele mostra na tela a mensagem “Você é maior de idade.”.</a:t>
            </a:r>
          </a:p>
          <a:p>
            <a:r>
              <a:rPr lang="pt-B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else</a:t>
            </a: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:</a:t>
            </a:r>
          </a:p>
          <a:p>
            <a:pPr lvl="1"/>
            <a:r>
              <a:rPr lang="pt-B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O “</a:t>
            </a:r>
            <a:r>
              <a:rPr lang="pt-BR" sz="1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else</a:t>
            </a:r>
            <a:r>
              <a:rPr lang="pt-B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” é executado quando a condição do “</a:t>
            </a:r>
            <a:r>
              <a:rPr lang="pt-BR" sz="1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if</a:t>
            </a:r>
            <a:r>
              <a:rPr lang="pt-B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” não é satisfeita, ou seja, quando a idade é menor que 18.</a:t>
            </a:r>
          </a:p>
          <a:p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print("Você é menor de idade.")</a:t>
            </a:r>
          </a:p>
          <a:p>
            <a:pPr lvl="1"/>
            <a:r>
              <a:rPr lang="pt-B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Exibe na tela a mensagem “Você é menor de idade.”, caso o “</a:t>
            </a:r>
            <a:r>
              <a:rPr lang="pt-BR" sz="1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if</a:t>
            </a:r>
            <a:r>
              <a:rPr lang="pt-B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” não tenha sido verdadeiro.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B2BC21E-B63F-E73D-DCB8-CD5544C84C53}"/>
              </a:ext>
            </a:extLst>
          </p:cNvPr>
          <p:cNvSpPr txBox="1">
            <a:spLocks/>
          </p:cNvSpPr>
          <p:nvPr/>
        </p:nvSpPr>
        <p:spPr>
          <a:xfrm>
            <a:off x="471487" y="732115"/>
            <a:ext cx="5915025" cy="615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Resolução exercício 1</a:t>
            </a:r>
            <a:endParaRPr lang="pt-BR" sz="2400" b="1" dirty="0">
              <a:latin typeface="Inter" panose="02000503000000020004" pitchFamily="2" charset="0"/>
              <a:ea typeface="Inter" panose="02000503000000020004" pitchFamily="2" charset="0"/>
              <a:cs typeface="Monocraft" panose="02000503000000000000" pitchFamily="2" charset="-79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9D9474B-852B-7DEB-E823-4F502859DFFF}"/>
              </a:ext>
            </a:extLst>
          </p:cNvPr>
          <p:cNvSpPr/>
          <p:nvPr/>
        </p:nvSpPr>
        <p:spPr>
          <a:xfrm>
            <a:off x="269842" y="0"/>
            <a:ext cx="201645" cy="615595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12EF564-13BB-4802-59CA-9D153306DFA8}"/>
              </a:ext>
            </a:extLst>
          </p:cNvPr>
          <p:cNvSpPr/>
          <p:nvPr/>
        </p:nvSpPr>
        <p:spPr>
          <a:xfrm>
            <a:off x="365283" y="1301991"/>
            <a:ext cx="6127432" cy="45719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3D868ED-CAB3-5CB0-EB6F-C90C46E70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6C64C-968A-4FDC-90F1-6734FCA9A22B}" type="slidenum">
              <a:rPr lang="pt-BR" smtClean="0"/>
              <a:t>32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B595C9F-26C7-F7CE-E2F7-92B9D7491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998" y="1795320"/>
            <a:ext cx="4314003" cy="24567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365556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0C7AD-23BC-B52D-039C-FB1DAC2D2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2EB317-544D-F17E-92FF-F61670FFB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7" y="1725003"/>
            <a:ext cx="5915025" cy="7539011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pt-BR" sz="3700" dirty="0">
                <a:latin typeface="Inter" panose="02000503000000020004" pitchFamily="2" charset="0"/>
                <a:ea typeface="Inter" panose="02000503000000020004" pitchFamily="2" charset="0"/>
              </a:rPr>
              <a:t>2 –</a:t>
            </a:r>
          </a:p>
          <a:p>
            <a:pPr marL="0" indent="0">
              <a:buNone/>
            </a:pPr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r>
              <a:rPr lang="pt-BR" sz="3700" dirty="0">
                <a:latin typeface="Inter" panose="02000503000000020004" pitchFamily="2" charset="0"/>
                <a:ea typeface="Inter" panose="02000503000000020004" pitchFamily="2" charset="0"/>
              </a:rPr>
              <a:t>nota1 = </a:t>
            </a:r>
            <a:r>
              <a:rPr lang="pt-BR" sz="3700" dirty="0" err="1">
                <a:latin typeface="Inter" panose="02000503000000020004" pitchFamily="2" charset="0"/>
                <a:ea typeface="Inter" panose="02000503000000020004" pitchFamily="2" charset="0"/>
              </a:rPr>
              <a:t>float</a:t>
            </a:r>
            <a:r>
              <a:rPr lang="pt-BR" sz="3700" dirty="0">
                <a:latin typeface="Inter" panose="02000503000000020004" pitchFamily="2" charset="0"/>
                <a:ea typeface="Inter" panose="02000503000000020004" pitchFamily="2" charset="0"/>
              </a:rPr>
              <a:t>(input("Primeira nota: "))</a:t>
            </a:r>
          </a:p>
          <a:p>
            <a:pPr lvl="1"/>
            <a:r>
              <a:rPr lang="pt-BR" sz="3700" dirty="0">
                <a:latin typeface="Inter" panose="02000503000000020004" pitchFamily="2" charset="0"/>
                <a:ea typeface="Inter" panose="02000503000000020004" pitchFamily="2" charset="0"/>
              </a:rPr>
              <a:t>O programa pede que o usuário digite a primeira nota. input() lê o que foi digitado como texto. </a:t>
            </a:r>
            <a:r>
              <a:rPr lang="pt-BR" sz="3700" dirty="0" err="1">
                <a:latin typeface="Inter" panose="02000503000000020004" pitchFamily="2" charset="0"/>
                <a:ea typeface="Inter" panose="02000503000000020004" pitchFamily="2" charset="0"/>
              </a:rPr>
              <a:t>float</a:t>
            </a:r>
            <a:r>
              <a:rPr lang="pt-BR" sz="3700" dirty="0">
                <a:latin typeface="Inter" panose="02000503000000020004" pitchFamily="2" charset="0"/>
                <a:ea typeface="Inter" panose="02000503000000020004" pitchFamily="2" charset="0"/>
              </a:rPr>
              <a:t>() converte esse texto para um número decimal, permitindo cálculos. O valor é armazenado na variável nota1.</a:t>
            </a:r>
          </a:p>
          <a:p>
            <a:r>
              <a:rPr lang="pt-BR" sz="3700" dirty="0">
                <a:latin typeface="Inter" panose="02000503000000020004" pitchFamily="2" charset="0"/>
                <a:ea typeface="Inter" panose="02000503000000020004" pitchFamily="2" charset="0"/>
              </a:rPr>
              <a:t>nota2 = </a:t>
            </a:r>
            <a:r>
              <a:rPr lang="pt-BR" sz="3700" dirty="0" err="1">
                <a:latin typeface="Inter" panose="02000503000000020004" pitchFamily="2" charset="0"/>
                <a:ea typeface="Inter" panose="02000503000000020004" pitchFamily="2" charset="0"/>
              </a:rPr>
              <a:t>float</a:t>
            </a:r>
            <a:r>
              <a:rPr lang="pt-BR" sz="3700" dirty="0">
                <a:latin typeface="Inter" panose="02000503000000020004" pitchFamily="2" charset="0"/>
                <a:ea typeface="Inter" panose="02000503000000020004" pitchFamily="2" charset="0"/>
              </a:rPr>
              <a:t>(input("Segunda nota: "))</a:t>
            </a:r>
          </a:p>
          <a:p>
            <a:pPr lvl="1"/>
            <a:r>
              <a:rPr lang="pt-BR" sz="3700" dirty="0">
                <a:latin typeface="Inter" panose="02000503000000020004" pitchFamily="2" charset="0"/>
                <a:ea typeface="Inter" panose="02000503000000020004" pitchFamily="2" charset="0"/>
              </a:rPr>
              <a:t>Faz a mesma coisa da linha anterior, mas agora para a segunda nota, que é guardada em nota2.</a:t>
            </a:r>
          </a:p>
          <a:p>
            <a:r>
              <a:rPr lang="pt-BR" sz="3700" dirty="0">
                <a:latin typeface="Inter" panose="02000503000000020004" pitchFamily="2" charset="0"/>
                <a:ea typeface="Inter" panose="02000503000000020004" pitchFamily="2" charset="0"/>
              </a:rPr>
              <a:t>media = (nota1 + nota2) / 2</a:t>
            </a:r>
          </a:p>
          <a:p>
            <a:pPr lvl="1"/>
            <a:r>
              <a:rPr lang="pt-BR" sz="3700" dirty="0">
                <a:latin typeface="Inter" panose="02000503000000020004" pitchFamily="2" charset="0"/>
                <a:ea typeface="Inter" panose="02000503000000020004" pitchFamily="2" charset="0"/>
              </a:rPr>
              <a:t>Calcula a média aritmética das duas notas. Soma as duas (nota1 + nota2) e divide por 2.O resultado é armazenado na variável media.</a:t>
            </a:r>
          </a:p>
          <a:p>
            <a:r>
              <a:rPr lang="pt-BR" sz="3700" dirty="0" err="1">
                <a:latin typeface="Inter" panose="02000503000000020004" pitchFamily="2" charset="0"/>
                <a:ea typeface="Inter" panose="02000503000000020004" pitchFamily="2" charset="0"/>
              </a:rPr>
              <a:t>if</a:t>
            </a:r>
            <a:r>
              <a:rPr lang="pt-BR" sz="3700" dirty="0">
                <a:latin typeface="Inter" panose="02000503000000020004" pitchFamily="2" charset="0"/>
                <a:ea typeface="Inter" panose="02000503000000020004" pitchFamily="2" charset="0"/>
              </a:rPr>
              <a:t> media &gt;= 7:</a:t>
            </a:r>
          </a:p>
          <a:p>
            <a:pPr marL="0" indent="0">
              <a:buNone/>
            </a:pPr>
            <a:r>
              <a:rPr lang="pt-BR" sz="3700" dirty="0">
                <a:latin typeface="Inter" panose="02000503000000020004" pitchFamily="2" charset="0"/>
                <a:ea typeface="Inter" panose="02000503000000020004" pitchFamily="2" charset="0"/>
              </a:rPr>
              <a:t>        print("Aprovado!")</a:t>
            </a:r>
          </a:p>
          <a:p>
            <a:pPr lvl="1"/>
            <a:r>
              <a:rPr lang="pt-BR" sz="3700" dirty="0">
                <a:latin typeface="Inter" panose="02000503000000020004" pitchFamily="2" charset="0"/>
                <a:ea typeface="Inter" panose="02000503000000020004" pitchFamily="2" charset="0"/>
              </a:rPr>
              <a:t>O </a:t>
            </a:r>
            <a:r>
              <a:rPr lang="pt-BR" sz="3700" dirty="0" err="1">
                <a:latin typeface="Inter" panose="02000503000000020004" pitchFamily="2" charset="0"/>
                <a:ea typeface="Inter" panose="02000503000000020004" pitchFamily="2" charset="0"/>
              </a:rPr>
              <a:t>if</a:t>
            </a:r>
            <a:r>
              <a:rPr lang="pt-BR" sz="3700" dirty="0">
                <a:latin typeface="Inter" panose="02000503000000020004" pitchFamily="2" charset="0"/>
                <a:ea typeface="Inter" panose="02000503000000020004" pitchFamily="2" charset="0"/>
              </a:rPr>
              <a:t> verifica se a média é maior ou igual a 7. Se for verdade, o programa mostra “Aprovado!”. Nesse caso, as outras condições não são verificadas (o programa sai do bloco condicional).</a:t>
            </a:r>
          </a:p>
          <a:p>
            <a:r>
              <a:rPr lang="pt-BR" sz="3700" dirty="0" err="1">
                <a:latin typeface="Inter" panose="02000503000000020004" pitchFamily="2" charset="0"/>
                <a:ea typeface="Inter" panose="02000503000000020004" pitchFamily="2" charset="0"/>
              </a:rPr>
              <a:t>elif</a:t>
            </a:r>
            <a:r>
              <a:rPr lang="pt-BR" sz="3700" dirty="0">
                <a:latin typeface="Inter" panose="02000503000000020004" pitchFamily="2" charset="0"/>
                <a:ea typeface="Inter" panose="02000503000000020004" pitchFamily="2" charset="0"/>
              </a:rPr>
              <a:t> media &gt;= 5:</a:t>
            </a:r>
          </a:p>
          <a:p>
            <a:pPr marL="0" indent="0">
              <a:buNone/>
            </a:pPr>
            <a:r>
              <a:rPr lang="pt-BR" sz="3700" dirty="0">
                <a:latin typeface="Inter" panose="02000503000000020004" pitchFamily="2" charset="0"/>
                <a:ea typeface="Inter" panose="02000503000000020004" pitchFamily="2" charset="0"/>
              </a:rPr>
              <a:t>        print("Recuperação!")</a:t>
            </a:r>
          </a:p>
          <a:p>
            <a:pPr lvl="1"/>
            <a:r>
              <a:rPr lang="pt-BR" sz="3700" dirty="0">
                <a:latin typeface="Inter" panose="02000503000000020004" pitchFamily="2" charset="0"/>
                <a:ea typeface="Inter" panose="02000503000000020004" pitchFamily="2" charset="0"/>
              </a:rPr>
              <a:t>O </a:t>
            </a:r>
            <a:r>
              <a:rPr lang="pt-BR" sz="3700" dirty="0" err="1">
                <a:latin typeface="Inter" panose="02000503000000020004" pitchFamily="2" charset="0"/>
                <a:ea typeface="Inter" panose="02000503000000020004" pitchFamily="2" charset="0"/>
              </a:rPr>
              <a:t>elif</a:t>
            </a:r>
            <a:r>
              <a:rPr lang="pt-BR" sz="3700" dirty="0">
                <a:latin typeface="Inter" panose="02000503000000020004" pitchFamily="2" charset="0"/>
                <a:ea typeface="Inter" panose="02000503000000020004" pitchFamily="2" charset="0"/>
              </a:rPr>
              <a:t> (abreviação de “</a:t>
            </a:r>
            <a:r>
              <a:rPr lang="pt-BR" sz="3700" dirty="0" err="1">
                <a:latin typeface="Inter" panose="02000503000000020004" pitchFamily="2" charset="0"/>
                <a:ea typeface="Inter" panose="02000503000000020004" pitchFamily="2" charset="0"/>
              </a:rPr>
              <a:t>else</a:t>
            </a:r>
            <a:r>
              <a:rPr lang="pt-BR" sz="37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pt-BR" sz="3700" dirty="0" err="1">
                <a:latin typeface="Inter" panose="02000503000000020004" pitchFamily="2" charset="0"/>
                <a:ea typeface="Inter" panose="02000503000000020004" pitchFamily="2" charset="0"/>
              </a:rPr>
              <a:t>if</a:t>
            </a:r>
            <a:r>
              <a:rPr lang="pt-BR" sz="3700" dirty="0">
                <a:latin typeface="Inter" panose="02000503000000020004" pitchFamily="2" charset="0"/>
                <a:ea typeface="Inter" panose="02000503000000020004" pitchFamily="2" charset="0"/>
              </a:rPr>
              <a:t>”) é verificado somente se o </a:t>
            </a:r>
            <a:r>
              <a:rPr lang="pt-BR" sz="3700" dirty="0" err="1">
                <a:latin typeface="Inter" panose="02000503000000020004" pitchFamily="2" charset="0"/>
                <a:ea typeface="Inter" panose="02000503000000020004" pitchFamily="2" charset="0"/>
              </a:rPr>
              <a:t>if</a:t>
            </a:r>
            <a:r>
              <a:rPr lang="pt-BR" sz="3700" dirty="0">
                <a:latin typeface="Inter" panose="02000503000000020004" pitchFamily="2" charset="0"/>
                <a:ea typeface="Inter" panose="02000503000000020004" pitchFamily="2" charset="0"/>
              </a:rPr>
              <a:t> for falso. Aqui ele testa se a média é maior ou igual a 5. Se for verdade, o programa mostra “Recuperação!”.</a:t>
            </a:r>
          </a:p>
          <a:p>
            <a:r>
              <a:rPr lang="pt-BR" sz="3700" dirty="0" err="1">
                <a:latin typeface="Inter" panose="02000503000000020004" pitchFamily="2" charset="0"/>
                <a:ea typeface="Inter" panose="02000503000000020004" pitchFamily="2" charset="0"/>
              </a:rPr>
              <a:t>else</a:t>
            </a:r>
            <a:r>
              <a:rPr lang="pt-BR" sz="3700" dirty="0">
                <a:latin typeface="Inter" panose="02000503000000020004" pitchFamily="2" charset="0"/>
                <a:ea typeface="Inter" panose="02000503000000020004" pitchFamily="2" charset="0"/>
              </a:rPr>
              <a:t>:</a:t>
            </a:r>
          </a:p>
          <a:p>
            <a:pPr marL="0" indent="0">
              <a:buNone/>
            </a:pPr>
            <a:r>
              <a:rPr lang="pt-BR" sz="3700" dirty="0">
                <a:latin typeface="Inter" panose="02000503000000020004" pitchFamily="2" charset="0"/>
                <a:ea typeface="Inter" panose="02000503000000020004" pitchFamily="2" charset="0"/>
              </a:rPr>
              <a:t>      print("Reprovado!")</a:t>
            </a:r>
          </a:p>
          <a:p>
            <a:pPr lvl="1"/>
            <a:r>
              <a:rPr lang="pt-BR" sz="3700" dirty="0">
                <a:latin typeface="Inter" panose="02000503000000020004" pitchFamily="2" charset="0"/>
                <a:ea typeface="Inter" panose="02000503000000020004" pitchFamily="2" charset="0"/>
              </a:rPr>
              <a:t>O </a:t>
            </a:r>
            <a:r>
              <a:rPr lang="pt-BR" sz="3700" dirty="0" err="1">
                <a:latin typeface="Inter" panose="02000503000000020004" pitchFamily="2" charset="0"/>
                <a:ea typeface="Inter" panose="02000503000000020004" pitchFamily="2" charset="0"/>
              </a:rPr>
              <a:t>else</a:t>
            </a:r>
            <a:r>
              <a:rPr lang="pt-BR" sz="3700" dirty="0">
                <a:latin typeface="Inter" panose="02000503000000020004" pitchFamily="2" charset="0"/>
                <a:ea typeface="Inter" panose="02000503000000020004" pitchFamily="2" charset="0"/>
              </a:rPr>
              <a:t> é o caso final — ele será executado se nenhuma das condições anteriores for verdadeira, ou seja, quando a média for menor que 5.</a:t>
            </a:r>
          </a:p>
          <a:p>
            <a:pPr marL="0" indent="0">
              <a:buNone/>
            </a:pPr>
            <a:r>
              <a:rPr lang="pt-BR" sz="3700" dirty="0">
                <a:latin typeface="Inter" panose="02000503000000020004" pitchFamily="2" charset="0"/>
                <a:ea typeface="Inter" panose="02000503000000020004" pitchFamily="2" charset="0"/>
              </a:rPr>
              <a:t>Nesse caso, o programa mostra “Reprovado!”. </a:t>
            </a: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4DE9B12-88DB-40DF-9C17-61D9224EFB82}"/>
              </a:ext>
            </a:extLst>
          </p:cNvPr>
          <p:cNvSpPr txBox="1">
            <a:spLocks/>
          </p:cNvSpPr>
          <p:nvPr/>
        </p:nvSpPr>
        <p:spPr>
          <a:xfrm>
            <a:off x="471487" y="732115"/>
            <a:ext cx="5915025" cy="615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Resolução exercício 2</a:t>
            </a:r>
            <a:endParaRPr lang="pt-BR" sz="2400" b="1" dirty="0">
              <a:latin typeface="Inter" panose="02000503000000020004" pitchFamily="2" charset="0"/>
              <a:ea typeface="Inter" panose="02000503000000020004" pitchFamily="2" charset="0"/>
              <a:cs typeface="Monocraft" panose="02000503000000000000" pitchFamily="2" charset="-79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EE8B641-4494-6FB9-5111-61A91397A952}"/>
              </a:ext>
            </a:extLst>
          </p:cNvPr>
          <p:cNvSpPr/>
          <p:nvPr/>
        </p:nvSpPr>
        <p:spPr>
          <a:xfrm>
            <a:off x="269842" y="0"/>
            <a:ext cx="201645" cy="615595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C3D1997-6718-0ACA-3C66-C71FDAF2FD32}"/>
              </a:ext>
            </a:extLst>
          </p:cNvPr>
          <p:cNvSpPr/>
          <p:nvPr/>
        </p:nvSpPr>
        <p:spPr>
          <a:xfrm>
            <a:off x="365283" y="1301991"/>
            <a:ext cx="6127432" cy="45719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330F6E0-A94F-D2D6-55FD-E4F826F91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6C64C-968A-4FDC-90F1-6734FCA9A22B}" type="slidenum">
              <a:rPr lang="pt-BR" smtClean="0"/>
              <a:t>33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7768229-68D3-B1DB-138B-A04EDD15E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842" y="1572221"/>
            <a:ext cx="3632316" cy="28959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349469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9BC83-8A3A-7DEC-61C7-7D2930DBB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9BBDECB1-4FED-938B-87D4-FCAE26B17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D6A53F63-C893-769C-70EE-08608F303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7" y="898880"/>
            <a:ext cx="5915025" cy="615595"/>
          </a:xfrm>
        </p:spPr>
        <p:txBody>
          <a:bodyPr>
            <a:noAutofit/>
          </a:bodyPr>
          <a:lstStyle/>
          <a:p>
            <a:r>
              <a:rPr lang="pt-BR" sz="6400" dirty="0">
                <a:solidFill>
                  <a:schemeClr val="bg1">
                    <a:lumMod val="95000"/>
                  </a:schemeClr>
                </a:solidFill>
                <a:latin typeface="Tourney" pitchFamily="2" charset="0"/>
                <a:ea typeface="Monocraft" panose="02000503000000000000" pitchFamily="2" charset="-79"/>
                <a:cs typeface="Monocraft" panose="02000503000000000000" pitchFamily="2" charset="-79"/>
              </a:rPr>
              <a:t>Capítulo 07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917F622-684C-28DB-8519-7A9423B236B1}"/>
              </a:ext>
            </a:extLst>
          </p:cNvPr>
          <p:cNvSpPr txBox="1">
            <a:spLocks/>
          </p:cNvSpPr>
          <p:nvPr/>
        </p:nvSpPr>
        <p:spPr>
          <a:xfrm>
            <a:off x="471487" y="1886288"/>
            <a:ext cx="5915025" cy="615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>
                <a:solidFill>
                  <a:schemeClr val="bg1">
                    <a:lumMod val="9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Monocraft" panose="02000503000000000000" pitchFamily="2" charset="-79"/>
              </a:rPr>
              <a:t>Estruturas de Repetição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8C83ACE-06E3-1251-9A44-CFF1E6B038AF}"/>
              </a:ext>
            </a:extLst>
          </p:cNvPr>
          <p:cNvSpPr/>
          <p:nvPr/>
        </p:nvSpPr>
        <p:spPr>
          <a:xfrm>
            <a:off x="365283" y="1688727"/>
            <a:ext cx="6127432" cy="45719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2F1E9801-5ECD-DE91-2FE5-6529B72501F8}"/>
              </a:ext>
            </a:extLst>
          </p:cNvPr>
          <p:cNvSpPr txBox="1">
            <a:spLocks/>
          </p:cNvSpPr>
          <p:nvPr/>
        </p:nvSpPr>
        <p:spPr>
          <a:xfrm>
            <a:off x="471487" y="2721854"/>
            <a:ext cx="5915025" cy="14072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pt-BR" sz="2400" dirty="0" err="1">
                <a:solidFill>
                  <a:srgbClr val="508CBD"/>
                </a:solidFill>
                <a:latin typeface="Avenir Next LT Pro" panose="020B0504020202020204" pitchFamily="34" charset="0"/>
                <a:ea typeface="Inter" panose="02000503000000020004" pitchFamily="2" charset="0"/>
                <a:cs typeface="Poppins" panose="020B0502040204020203" pitchFamily="2" charset="0"/>
              </a:rPr>
              <a:t>While</a:t>
            </a:r>
            <a:endParaRPr lang="pt-BR" sz="2400" dirty="0">
              <a:solidFill>
                <a:srgbClr val="508CBD"/>
              </a:solidFill>
              <a:latin typeface="Avenir Next LT Pro" panose="020B0504020202020204" pitchFamily="34" charset="0"/>
              <a:ea typeface="Inter" panose="02000503000000020004" pitchFamily="2" charset="0"/>
              <a:cs typeface="Poppins" panose="020B0502040204020203" pitchFamily="2" charset="0"/>
            </a:endParaRPr>
          </a:p>
          <a:p>
            <a:pPr>
              <a:buFontTx/>
              <a:buChar char="-"/>
            </a:pPr>
            <a:r>
              <a:rPr lang="pt-BR" sz="2400" dirty="0">
                <a:solidFill>
                  <a:srgbClr val="508CBD"/>
                </a:solidFill>
                <a:latin typeface="Avenir Next LT Pro" panose="020B0504020202020204" pitchFamily="34" charset="0"/>
                <a:ea typeface="Inter" panose="02000503000000020004" pitchFamily="2" charset="0"/>
                <a:cs typeface="Poppins" panose="020B0502040204020203" pitchFamily="2" charset="0"/>
              </a:rPr>
              <a:t>For</a:t>
            </a:r>
          </a:p>
          <a:p>
            <a:pPr>
              <a:buFontTx/>
              <a:buChar char="-"/>
            </a:pPr>
            <a:r>
              <a:rPr lang="pt-BR" sz="2400" dirty="0">
                <a:solidFill>
                  <a:srgbClr val="508CBD"/>
                </a:solidFill>
                <a:latin typeface="Avenir Next LT Pro" panose="020B0504020202020204" pitchFamily="34" charset="0"/>
                <a:ea typeface="Inter" panose="02000503000000020004" pitchFamily="2" charset="0"/>
                <a:cs typeface="Poppins" panose="020B0502040204020203" pitchFamily="2" charset="0"/>
              </a:rPr>
              <a:t>Interrompendo laços</a:t>
            </a:r>
          </a:p>
          <a:p>
            <a:pPr>
              <a:buFontTx/>
              <a:buChar char="-"/>
            </a:pPr>
            <a:r>
              <a:rPr lang="pt-BR" sz="2400" dirty="0">
                <a:solidFill>
                  <a:srgbClr val="508CBD"/>
                </a:solidFill>
                <a:latin typeface="Avenir Next LT Pro" panose="020B0504020202020204" pitchFamily="34" charset="0"/>
                <a:ea typeface="Inter" panose="02000503000000020004" pitchFamily="2" charset="0"/>
                <a:cs typeface="Poppins" panose="020B0502040204020203" pitchFamily="2" charset="0"/>
              </a:rPr>
              <a:t>Exemplos práticos</a:t>
            </a:r>
          </a:p>
        </p:txBody>
      </p:sp>
      <p:sp>
        <p:nvSpPr>
          <p:cNvPr id="15" name="Espaço Reservado para Número de Slide 14">
            <a:extLst>
              <a:ext uri="{FF2B5EF4-FFF2-40B4-BE49-F238E27FC236}">
                <a16:creationId xmlns:a16="http://schemas.microsoft.com/office/drawing/2014/main" id="{7F9CF984-6D16-4487-081A-DFC869F93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6C64C-968A-4FDC-90F1-6734FCA9A22B}" type="slidenum">
              <a:rPr lang="pt-BR" smtClean="0"/>
              <a:t>34</a:t>
            </a:fld>
            <a:endParaRPr lang="pt-BR"/>
          </a:p>
        </p:txBody>
      </p:sp>
      <p:pic>
        <p:nvPicPr>
          <p:cNvPr id="3" name="Imagem 2" descr="Placa branca com letras pretas em fundo branco&#10;&#10;O conteúdo gerado por IA pode estar incorreto.">
            <a:extLst>
              <a:ext uri="{FF2B5EF4-FFF2-40B4-BE49-F238E27FC236}">
                <a16:creationId xmlns:a16="http://schemas.microsoft.com/office/drawing/2014/main" id="{CE8A610E-2A59-1661-E76F-AF04FAD81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754" y="4533223"/>
            <a:ext cx="3486489" cy="348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980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EBC6C-7996-88DE-0BA6-7CDFA775C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117DD1-EF7D-9661-DFEA-1FEF11E7A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7" y="1725003"/>
            <a:ext cx="5915025" cy="75390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400" dirty="0">
                <a:latin typeface="Inter" panose="02000503000000020004" pitchFamily="2" charset="0"/>
                <a:ea typeface="Inter" panose="02000503000000020004" pitchFamily="2" charset="0"/>
              </a:rPr>
              <a:t>Repete enquanto a condição for verdadeira:</a:t>
            </a:r>
          </a:p>
          <a:p>
            <a:pPr marL="0" indent="0">
              <a:buNone/>
            </a:pPr>
            <a:endParaRPr lang="pt-BR" sz="14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4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4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4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4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4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4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4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4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r>
              <a:rPr lang="pt-BR" sz="1400" dirty="0">
                <a:latin typeface="Inter" panose="02000503000000020004" pitchFamily="2" charset="0"/>
                <a:ea typeface="Inter" panose="02000503000000020004" pitchFamily="2" charset="0"/>
              </a:rPr>
              <a:t>contador = 1</a:t>
            </a:r>
          </a:p>
          <a:p>
            <a:pPr lvl="1"/>
            <a:r>
              <a:rPr lang="pt-BR" sz="1400" dirty="0">
                <a:latin typeface="Inter" panose="02000503000000020004" pitchFamily="2" charset="0"/>
                <a:ea typeface="Inter" panose="02000503000000020004" pitchFamily="2" charset="0"/>
              </a:rPr>
              <a:t>Aqui é criada a variável contador e ela começa com o valor 1. Essa variável servirá para controlar o loop, ou seja, contar quantas vezes o programa repetirá o bloco.</a:t>
            </a:r>
          </a:p>
          <a:p>
            <a:r>
              <a:rPr lang="pt-BR" sz="1400" dirty="0" err="1">
                <a:latin typeface="Inter" panose="02000503000000020004" pitchFamily="2" charset="0"/>
                <a:ea typeface="Inter" panose="02000503000000020004" pitchFamily="2" charset="0"/>
              </a:rPr>
              <a:t>while</a:t>
            </a:r>
            <a:r>
              <a:rPr lang="pt-BR" sz="1400" dirty="0">
                <a:latin typeface="Inter" panose="02000503000000020004" pitchFamily="2" charset="0"/>
                <a:ea typeface="Inter" panose="02000503000000020004" pitchFamily="2" charset="0"/>
              </a:rPr>
              <a:t> contador &lt;= 5:</a:t>
            </a:r>
          </a:p>
          <a:p>
            <a:pPr lvl="1"/>
            <a:r>
              <a:rPr lang="pt-BR" sz="1400" dirty="0">
                <a:latin typeface="Inter" panose="02000503000000020004" pitchFamily="2" charset="0"/>
                <a:ea typeface="Inter" panose="02000503000000020004" pitchFamily="2" charset="0"/>
              </a:rPr>
              <a:t>O comando </a:t>
            </a:r>
            <a:r>
              <a:rPr lang="pt-BR" sz="1400" dirty="0" err="1">
                <a:latin typeface="Inter" panose="02000503000000020004" pitchFamily="2" charset="0"/>
                <a:ea typeface="Inter" panose="02000503000000020004" pitchFamily="2" charset="0"/>
              </a:rPr>
              <a:t>while</a:t>
            </a:r>
            <a:r>
              <a:rPr lang="pt-BR" sz="1400" dirty="0">
                <a:latin typeface="Inter" panose="02000503000000020004" pitchFamily="2" charset="0"/>
                <a:ea typeface="Inter" panose="02000503000000020004" pitchFamily="2" charset="0"/>
              </a:rPr>
              <a:t> cria um laço de repetição (loop). Ele diz: “Repita tudo que está dentro enquanto contador for menor ou igual a 5.” Assim, o bloco dentro do </a:t>
            </a:r>
            <a:r>
              <a:rPr lang="pt-BR" sz="1400" dirty="0" err="1">
                <a:latin typeface="Inter" panose="02000503000000020004" pitchFamily="2" charset="0"/>
                <a:ea typeface="Inter" panose="02000503000000020004" pitchFamily="2" charset="0"/>
              </a:rPr>
              <a:t>while</a:t>
            </a:r>
            <a:r>
              <a:rPr lang="pt-BR" sz="1400" dirty="0">
                <a:latin typeface="Inter" panose="02000503000000020004" pitchFamily="2" charset="0"/>
                <a:ea typeface="Inter" panose="02000503000000020004" pitchFamily="2" charset="0"/>
              </a:rPr>
              <a:t> continuará rodando até que essa condição deixe de ser verdadeira.</a:t>
            </a:r>
          </a:p>
          <a:p>
            <a:r>
              <a:rPr lang="pt-BR" sz="1400" dirty="0">
                <a:latin typeface="Inter" panose="02000503000000020004" pitchFamily="2" charset="0"/>
                <a:ea typeface="Inter" panose="02000503000000020004" pitchFamily="2" charset="0"/>
              </a:rPr>
              <a:t>print("Contando:", contador)</a:t>
            </a:r>
          </a:p>
          <a:p>
            <a:pPr lvl="1"/>
            <a:r>
              <a:rPr lang="pt-BR" sz="1400" dirty="0">
                <a:latin typeface="Inter" panose="02000503000000020004" pitchFamily="2" charset="0"/>
                <a:ea typeface="Inter" panose="02000503000000020004" pitchFamily="2" charset="0"/>
              </a:rPr>
              <a:t>Essa linha exibe na tela a mensagem "Contando:" seguida do valor atual da variável contador. Por exemplo, na primeira vez mostrará: Contando: 1, depois Contando: 2, e assim por diante.</a:t>
            </a:r>
          </a:p>
          <a:p>
            <a:r>
              <a:rPr lang="pt-BR" sz="1400" dirty="0">
                <a:latin typeface="Inter" panose="02000503000000020004" pitchFamily="2" charset="0"/>
                <a:ea typeface="Inter" panose="02000503000000020004" pitchFamily="2" charset="0"/>
              </a:rPr>
              <a:t>contador += 1</a:t>
            </a:r>
          </a:p>
          <a:p>
            <a:pPr lvl="1"/>
            <a:r>
              <a:rPr lang="pt-BR" sz="1400" dirty="0">
                <a:latin typeface="Inter" panose="02000503000000020004" pitchFamily="2" charset="0"/>
                <a:ea typeface="Inter" panose="02000503000000020004" pitchFamily="2" charset="0"/>
              </a:rPr>
              <a:t>Essa linha soma 1 ao valor de contador a cada repetição. É o mesmo que escrever contador = contador + 1. Isso faz o loop avançar e impede que ele fique infinito.</a:t>
            </a:r>
          </a:p>
          <a:p>
            <a:pPr marL="0" indent="0">
              <a:buNone/>
            </a:pPr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B41FA27-6992-494C-17B5-99023FEDC693}"/>
              </a:ext>
            </a:extLst>
          </p:cNvPr>
          <p:cNvSpPr txBox="1">
            <a:spLocks/>
          </p:cNvSpPr>
          <p:nvPr/>
        </p:nvSpPr>
        <p:spPr>
          <a:xfrm>
            <a:off x="471487" y="732115"/>
            <a:ext cx="5915025" cy="615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 err="1"/>
              <a:t>While</a:t>
            </a:r>
            <a:endParaRPr lang="pt-BR" sz="2400" b="1" dirty="0">
              <a:latin typeface="Inter" panose="02000503000000020004" pitchFamily="2" charset="0"/>
              <a:ea typeface="Inter" panose="02000503000000020004" pitchFamily="2" charset="0"/>
              <a:cs typeface="Monocraft" panose="02000503000000000000" pitchFamily="2" charset="-79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869BA22-C2AC-365D-D48D-378E6266C76F}"/>
              </a:ext>
            </a:extLst>
          </p:cNvPr>
          <p:cNvSpPr/>
          <p:nvPr/>
        </p:nvSpPr>
        <p:spPr>
          <a:xfrm>
            <a:off x="269842" y="0"/>
            <a:ext cx="201645" cy="615595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CEEF5EC-8A1E-5994-C016-9FF50158D2F5}"/>
              </a:ext>
            </a:extLst>
          </p:cNvPr>
          <p:cNvSpPr/>
          <p:nvPr/>
        </p:nvSpPr>
        <p:spPr>
          <a:xfrm>
            <a:off x="365283" y="1301991"/>
            <a:ext cx="6127432" cy="45719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90970F8-EAA4-2AE4-C656-94619C0C1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6C64C-968A-4FDC-90F1-6734FCA9A22B}" type="slidenum">
              <a:rPr lang="pt-BR" smtClean="0"/>
              <a:t>35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D1F1366-0688-C917-4CDE-5F5788FA6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499" y="2125311"/>
            <a:ext cx="4245000" cy="22822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5445179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1B194-0700-30BC-111E-A4FBD2BCD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61108D-2D67-8707-ACDC-FAFD20EC7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7" y="1725003"/>
            <a:ext cx="5915025" cy="75390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400" dirty="0">
                <a:latin typeface="Inter" panose="02000503000000020004" pitchFamily="2" charset="0"/>
                <a:ea typeface="Inter" panose="02000503000000020004" pitchFamily="2" charset="0"/>
              </a:rPr>
              <a:t>Usado para percorrer um intervalo ou uma sequência:</a:t>
            </a:r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A função range(início, fim) gera uma sequência de números.</a:t>
            </a:r>
          </a:p>
          <a:p>
            <a:pPr marL="0" indent="0">
              <a:buNone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Exemplo: range(1, 6) → 1, 2, 3, 4, 5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97AFC33-7FE7-8AD7-281E-3BDE1F729664}"/>
              </a:ext>
            </a:extLst>
          </p:cNvPr>
          <p:cNvSpPr txBox="1">
            <a:spLocks/>
          </p:cNvSpPr>
          <p:nvPr/>
        </p:nvSpPr>
        <p:spPr>
          <a:xfrm>
            <a:off x="471487" y="732115"/>
            <a:ext cx="5915025" cy="615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For</a:t>
            </a:r>
            <a:endParaRPr lang="pt-BR" sz="2400" b="1" dirty="0">
              <a:latin typeface="Inter" panose="02000503000000020004" pitchFamily="2" charset="0"/>
              <a:ea typeface="Inter" panose="02000503000000020004" pitchFamily="2" charset="0"/>
              <a:cs typeface="Monocraft" panose="02000503000000000000" pitchFamily="2" charset="-79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1296912-EA0F-8CC4-A911-6961849CCC1D}"/>
              </a:ext>
            </a:extLst>
          </p:cNvPr>
          <p:cNvSpPr/>
          <p:nvPr/>
        </p:nvSpPr>
        <p:spPr>
          <a:xfrm>
            <a:off x="269842" y="0"/>
            <a:ext cx="201645" cy="615595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55B7A92-7678-91B9-F983-7698DBDC8ABE}"/>
              </a:ext>
            </a:extLst>
          </p:cNvPr>
          <p:cNvSpPr/>
          <p:nvPr/>
        </p:nvSpPr>
        <p:spPr>
          <a:xfrm>
            <a:off x="365283" y="1301991"/>
            <a:ext cx="6127432" cy="45719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D3242C5-5F78-EBA7-B1B5-3191F6DB3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6C64C-968A-4FDC-90F1-6734FCA9A22B}" type="slidenum">
              <a:rPr lang="pt-BR" smtClean="0"/>
              <a:t>36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A037627-D506-F868-0270-6F786DF44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059" y="2095246"/>
            <a:ext cx="3631882" cy="18342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2538593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BF252-2986-D843-C32D-6767B4CF4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0C429E-DA1C-538C-0E74-C034304D6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7" y="1725003"/>
            <a:ext cx="5915025" cy="7539011"/>
          </a:xfrm>
        </p:spPr>
        <p:txBody>
          <a:bodyPr>
            <a:normAutofit/>
          </a:bodyPr>
          <a:lstStyle/>
          <a:p>
            <a:r>
              <a:rPr lang="pt-BR" sz="1400" dirty="0">
                <a:latin typeface="Inter" panose="02000503000000020004" pitchFamily="2" charset="0"/>
                <a:ea typeface="Inter" panose="02000503000000020004" pitchFamily="2" charset="0"/>
              </a:rPr>
              <a:t>break: sai do laço</a:t>
            </a:r>
          </a:p>
          <a:p>
            <a:r>
              <a:rPr lang="pt-BR" sz="1400" dirty="0">
                <a:latin typeface="Inter" panose="02000503000000020004" pitchFamily="2" charset="0"/>
                <a:ea typeface="Inter" panose="02000503000000020004" pitchFamily="2" charset="0"/>
              </a:rPr>
              <a:t>continue: pula para a próxima repetição</a:t>
            </a:r>
          </a:p>
          <a:p>
            <a:endParaRPr lang="pt-BR" sz="14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4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4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4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4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4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4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4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4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Quando “i” for igual a 5, o faço irá quebrar e parará de ser executado.</a:t>
            </a:r>
          </a:p>
          <a:p>
            <a:pPr marL="0" indent="0">
              <a:buNone/>
            </a:pPr>
            <a:endParaRPr lang="pt-BR" sz="14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Quando “i” for igual a 3, o faço irá pular e a variável “i” não será exibida.</a:t>
            </a: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AF8697F-A17E-1D7C-C65B-785F59751FE2}"/>
              </a:ext>
            </a:extLst>
          </p:cNvPr>
          <p:cNvSpPr txBox="1">
            <a:spLocks/>
          </p:cNvSpPr>
          <p:nvPr/>
        </p:nvSpPr>
        <p:spPr>
          <a:xfrm>
            <a:off x="471487" y="732115"/>
            <a:ext cx="5915025" cy="615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Interrompendo laços</a:t>
            </a:r>
            <a:endParaRPr lang="pt-BR" sz="2400" b="1" dirty="0">
              <a:latin typeface="Inter" panose="02000503000000020004" pitchFamily="2" charset="0"/>
              <a:ea typeface="Inter" panose="02000503000000020004" pitchFamily="2" charset="0"/>
              <a:cs typeface="Monocraft" panose="02000503000000000000" pitchFamily="2" charset="-79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0D13737-1E11-6053-17C8-78EC64F4C6F1}"/>
              </a:ext>
            </a:extLst>
          </p:cNvPr>
          <p:cNvSpPr/>
          <p:nvPr/>
        </p:nvSpPr>
        <p:spPr>
          <a:xfrm>
            <a:off x="269842" y="0"/>
            <a:ext cx="201645" cy="615595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E42727C-3AD6-5AFF-A3CC-0D547C4988C4}"/>
              </a:ext>
            </a:extLst>
          </p:cNvPr>
          <p:cNvSpPr/>
          <p:nvPr/>
        </p:nvSpPr>
        <p:spPr>
          <a:xfrm>
            <a:off x="365283" y="1301991"/>
            <a:ext cx="6127432" cy="45719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23BAE3C-1B1A-B8AC-2F03-DA3CC65ED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6C64C-968A-4FDC-90F1-6734FCA9A22B}" type="slidenum">
              <a:rPr lang="pt-BR" smtClean="0"/>
              <a:t>37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0FA4155-FDF9-B647-1081-7629DA7D7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449" y="2369678"/>
            <a:ext cx="3537102" cy="24563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24C12DC-2E5E-E204-FCDF-343B01253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449" y="5654496"/>
            <a:ext cx="3537102" cy="25265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091464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8A607-FCDF-97EA-1F6C-9154AE41D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394A3D-D022-CF1D-F789-A095630AF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7" y="1725003"/>
            <a:ext cx="5915025" cy="7539011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Contador simples:</a:t>
            </a:r>
          </a:p>
          <a:p>
            <a:pPr marL="342900" indent="-342900">
              <a:buFont typeface="+mj-lt"/>
              <a:buAutoNum type="arabicPeriod"/>
            </a:pPr>
            <a:endParaRPr lang="pt-BR" sz="14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pt-BR" sz="14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pt-BR" sz="14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pt-BR" sz="14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pt-BR" sz="14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pt-BR" sz="14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pt-BR" sz="14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Tabuada:</a:t>
            </a:r>
          </a:p>
          <a:p>
            <a:pPr marL="342900" indent="-342900">
              <a:buFont typeface="+mj-lt"/>
              <a:buAutoNum type="arabicPeriod"/>
            </a:pPr>
            <a:endParaRPr lang="pt-BR" sz="14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pt-BR" sz="14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pt-BR" sz="14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pt-BR" sz="14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pt-BR" sz="14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pt-BR" sz="14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pt-BR" sz="14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pt-BR" sz="14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Somador:</a:t>
            </a:r>
          </a:p>
          <a:p>
            <a:pPr marL="0" indent="0">
              <a:buNone/>
            </a:pPr>
            <a:endParaRPr lang="pt-BR" sz="14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4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4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4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4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4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AEF0F01-EF4A-343F-BF6A-6E1B95775D3D}"/>
              </a:ext>
            </a:extLst>
          </p:cNvPr>
          <p:cNvSpPr txBox="1">
            <a:spLocks/>
          </p:cNvSpPr>
          <p:nvPr/>
        </p:nvSpPr>
        <p:spPr>
          <a:xfrm>
            <a:off x="471487" y="732115"/>
            <a:ext cx="5915025" cy="615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/>
              <a:t>Exemplos práticos</a:t>
            </a:r>
            <a:endParaRPr lang="pt-BR" sz="2400" b="1" dirty="0">
              <a:latin typeface="Inter" panose="02000503000000020004" pitchFamily="2" charset="0"/>
              <a:ea typeface="Inter" panose="02000503000000020004" pitchFamily="2" charset="0"/>
              <a:cs typeface="Monocraft" panose="02000503000000000000" pitchFamily="2" charset="-79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00C81E9-0DA5-346A-02C2-52B8BC8DA5FB}"/>
              </a:ext>
            </a:extLst>
          </p:cNvPr>
          <p:cNvSpPr/>
          <p:nvPr/>
        </p:nvSpPr>
        <p:spPr>
          <a:xfrm>
            <a:off x="269842" y="0"/>
            <a:ext cx="201645" cy="615595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3B0C776-4C35-E943-F19A-F537BC9CE60F}"/>
              </a:ext>
            </a:extLst>
          </p:cNvPr>
          <p:cNvSpPr/>
          <p:nvPr/>
        </p:nvSpPr>
        <p:spPr>
          <a:xfrm>
            <a:off x="365283" y="1301991"/>
            <a:ext cx="6127432" cy="45719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1FC9305-7D71-71C5-EE36-8F9F3072B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6C64C-968A-4FDC-90F1-6734FCA9A22B}" type="slidenum">
              <a:rPr lang="pt-BR" smtClean="0"/>
              <a:t>38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55594DF-84C1-8C2E-6EBB-419DF2762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227" y="2034106"/>
            <a:ext cx="3623545" cy="17365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7D6C40D-9B76-41AF-DECF-77B8F3089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010" y="4450081"/>
            <a:ext cx="4413979" cy="18261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AB0BD16-98B9-175E-A1F7-BDF6C7F04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319" y="7126584"/>
            <a:ext cx="4531359" cy="20473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40271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4ECBD-BC2D-DD4F-B3F3-347A576E8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E68724-CAD1-0622-0C4E-E36F1D3B0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7" y="1725004"/>
            <a:ext cx="5915025" cy="62852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Python é uma </a:t>
            </a:r>
            <a:r>
              <a:rPr lang="pt-BR" sz="1600" b="1" dirty="0">
                <a:solidFill>
                  <a:srgbClr val="156082"/>
                </a:solidFill>
                <a:latin typeface="Inter" panose="02000503000000020004" pitchFamily="2" charset="0"/>
                <a:ea typeface="Inter" panose="02000503000000020004" pitchFamily="2" charset="0"/>
              </a:rPr>
              <a:t>linguagem de programação</a:t>
            </a:r>
            <a:r>
              <a:rPr lang="pt-BR" sz="1600" dirty="0">
                <a:solidFill>
                  <a:srgbClr val="156082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criada com o objetivo de ser </a:t>
            </a:r>
            <a:r>
              <a:rPr lang="pt-BR" sz="1600" b="1" dirty="0">
                <a:solidFill>
                  <a:srgbClr val="156082"/>
                </a:solidFill>
                <a:latin typeface="Inter" panose="02000503000000020004" pitchFamily="2" charset="0"/>
                <a:ea typeface="Inter" panose="02000503000000020004" pitchFamily="2" charset="0"/>
              </a:rPr>
              <a:t>fácil de entender e usar</a:t>
            </a: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. Ela tem uma </a:t>
            </a:r>
            <a:r>
              <a:rPr lang="pt-BR" sz="1600" b="1" dirty="0">
                <a:solidFill>
                  <a:srgbClr val="156082"/>
                </a:solidFill>
                <a:latin typeface="Inter" panose="02000503000000020004" pitchFamily="2" charset="0"/>
                <a:ea typeface="Inter" panose="02000503000000020004" pitchFamily="2" charset="0"/>
              </a:rPr>
              <a:t>sintaxe simples</a:t>
            </a: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, o que significa que o código parece quase uma frase escrita em português ou inglês. Por isso, é uma das linguagens mais indicadas para quem está começando no mundo da programação.</a:t>
            </a: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Além de ser simples, o Python é muito poderoso. Ele é usado em várias áreas, como:</a:t>
            </a:r>
          </a:p>
          <a:p>
            <a:r>
              <a:rPr lang="pt-BR" sz="1600" b="1" dirty="0">
                <a:solidFill>
                  <a:srgbClr val="156082"/>
                </a:solidFill>
                <a:latin typeface="Inter" panose="02000503000000020004" pitchFamily="2" charset="0"/>
                <a:ea typeface="Inter" panose="02000503000000020004" pitchFamily="2" charset="0"/>
              </a:rPr>
              <a:t>Desenvolvimento de sites e aplicativos</a:t>
            </a:r>
            <a:r>
              <a:rPr lang="pt-BR" sz="1600" dirty="0">
                <a:solidFill>
                  <a:srgbClr val="156082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(</a:t>
            </a:r>
            <a:r>
              <a:rPr lang="pt-B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ex</a:t>
            </a: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: Instagram, YouTube, Netflix usam Python em parte do seu sistema);</a:t>
            </a:r>
          </a:p>
          <a:p>
            <a:r>
              <a:rPr lang="pt-BR" sz="1600" b="1" dirty="0">
                <a:solidFill>
                  <a:srgbClr val="156082"/>
                </a:solidFill>
                <a:latin typeface="Inter" panose="02000503000000020004" pitchFamily="2" charset="0"/>
                <a:ea typeface="Inter" panose="02000503000000020004" pitchFamily="2" charset="0"/>
              </a:rPr>
              <a:t>Análise de dados e Inteligência Artificial</a:t>
            </a:r>
            <a:r>
              <a:rPr lang="pt-BR" sz="1600" dirty="0">
                <a:solidFill>
                  <a:srgbClr val="156082"/>
                </a:solidFill>
                <a:latin typeface="Inter" panose="02000503000000020004" pitchFamily="2" charset="0"/>
                <a:ea typeface="Inter" panose="02000503000000020004" pitchFamily="2" charset="0"/>
              </a:rPr>
              <a:t>;</a:t>
            </a:r>
          </a:p>
          <a:p>
            <a:r>
              <a:rPr lang="pt-BR" sz="1600" b="1" dirty="0">
                <a:solidFill>
                  <a:srgbClr val="156082"/>
                </a:solidFill>
                <a:latin typeface="Inter" panose="02000503000000020004" pitchFamily="2" charset="0"/>
                <a:ea typeface="Inter" panose="02000503000000020004" pitchFamily="2" charset="0"/>
              </a:rPr>
              <a:t>Automação de tarefas</a:t>
            </a:r>
            <a:r>
              <a:rPr lang="pt-BR" sz="1600" dirty="0">
                <a:solidFill>
                  <a:srgbClr val="508CBD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(como mover arquivos, enviar e-mails, preencher planilhas automaticamente);</a:t>
            </a:r>
          </a:p>
          <a:p>
            <a:r>
              <a:rPr lang="pt-BR" sz="1600" b="1" dirty="0">
                <a:solidFill>
                  <a:srgbClr val="156082"/>
                </a:solidFill>
                <a:latin typeface="Inter" panose="02000503000000020004" pitchFamily="2" charset="0"/>
                <a:ea typeface="Inter" panose="02000503000000020004" pitchFamily="2" charset="0"/>
              </a:rPr>
              <a:t>Criação de jogos e softwares</a:t>
            </a:r>
            <a:r>
              <a:rPr lang="pt-BR" sz="1600" dirty="0">
                <a:solidFill>
                  <a:srgbClr val="156082"/>
                </a:solidFill>
                <a:latin typeface="Inter" panose="02000503000000020004" pitchFamily="2" charset="0"/>
                <a:ea typeface="Inter" panose="02000503000000020004" pitchFamily="2" charset="0"/>
              </a:rPr>
              <a:t>;</a:t>
            </a:r>
          </a:p>
          <a:p>
            <a:r>
              <a:rPr lang="pt-BR" sz="1600" b="1" dirty="0">
                <a:solidFill>
                  <a:srgbClr val="156082"/>
                </a:solidFill>
                <a:latin typeface="Inter" panose="02000503000000020004" pitchFamily="2" charset="0"/>
                <a:ea typeface="Inter" panose="02000503000000020004" pitchFamily="2" charset="0"/>
              </a:rPr>
              <a:t>Ciência e pesquisa</a:t>
            </a: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, em simulações e cálculos complexos.</a:t>
            </a: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Ou seja, ao aprender Python, você abre muitas portas — tanto para o mercado de trabalho quanto para projetos pessoais.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09D015D-DB3F-6759-868C-3C9B539F699C}"/>
              </a:ext>
            </a:extLst>
          </p:cNvPr>
          <p:cNvSpPr txBox="1">
            <a:spLocks/>
          </p:cNvSpPr>
          <p:nvPr/>
        </p:nvSpPr>
        <p:spPr>
          <a:xfrm>
            <a:off x="471487" y="732115"/>
            <a:ext cx="5915025" cy="615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>
                <a:latin typeface="Inter" panose="02000503000000020004" pitchFamily="2" charset="0"/>
                <a:ea typeface="Inter" panose="02000503000000020004" pitchFamily="2" charset="0"/>
              </a:rPr>
              <a:t>O que é Python e por que aprender</a:t>
            </a:r>
            <a:endParaRPr lang="pt-BR" sz="2400" b="1" dirty="0">
              <a:latin typeface="Inter" panose="02000503000000020004" pitchFamily="2" charset="0"/>
              <a:ea typeface="Inter" panose="02000503000000020004" pitchFamily="2" charset="0"/>
              <a:cs typeface="Monocraft" panose="02000503000000000000" pitchFamily="2" charset="-79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E08E662-071E-CBF5-6589-56A6FF9DF09B}"/>
              </a:ext>
            </a:extLst>
          </p:cNvPr>
          <p:cNvSpPr/>
          <p:nvPr/>
        </p:nvSpPr>
        <p:spPr>
          <a:xfrm>
            <a:off x="269842" y="0"/>
            <a:ext cx="201645" cy="615595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74358FA-8E6A-2504-DF89-ACCDD5022B95}"/>
              </a:ext>
            </a:extLst>
          </p:cNvPr>
          <p:cNvSpPr/>
          <p:nvPr/>
        </p:nvSpPr>
        <p:spPr>
          <a:xfrm>
            <a:off x="365283" y="1301991"/>
            <a:ext cx="6127432" cy="45719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ADAD094-ACA6-A3C8-5838-2C09C1EC5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6C64C-968A-4FDC-90F1-6734FCA9A22B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0193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15FF1-36A9-C5A2-C60A-8C22C514C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FFB728-ED39-6DD9-3101-3F94EF554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7" y="1725004"/>
            <a:ext cx="5915025" cy="76171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Antes de começar a programar, você precisa </a:t>
            </a:r>
            <a:r>
              <a:rPr lang="pt-BR" sz="1600" b="1" dirty="0">
                <a:solidFill>
                  <a:srgbClr val="156082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instalar</a:t>
            </a: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 o Python no seu computador.</a:t>
            </a:r>
          </a:p>
          <a:p>
            <a:pPr marL="0" indent="0">
              <a:buNone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Acesse o site oficial: </a:t>
            </a: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hlinkClick r:id="rId2"/>
              </a:rPr>
              <a:t>https://www.python.org/downloads</a:t>
            </a: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Baixe a </a:t>
            </a:r>
            <a:r>
              <a:rPr lang="pt-BR" sz="1600" b="1" dirty="0">
                <a:solidFill>
                  <a:srgbClr val="156082"/>
                </a:solidFill>
                <a:latin typeface="Inter" panose="02000503000000020004" pitchFamily="2" charset="0"/>
                <a:ea typeface="Inter" panose="02000503000000020004" pitchFamily="2" charset="0"/>
              </a:rPr>
              <a:t>versão recomendada </a:t>
            </a: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(geralmente a mais recente).</a:t>
            </a:r>
          </a:p>
          <a:p>
            <a:r>
              <a:rPr lang="pt-BR" sz="1600" b="1" dirty="0">
                <a:solidFill>
                  <a:srgbClr val="156082"/>
                </a:solidFill>
                <a:latin typeface="Inter" panose="02000503000000020004" pitchFamily="2" charset="0"/>
                <a:ea typeface="Inter" panose="02000503000000020004" pitchFamily="2" charset="0"/>
              </a:rPr>
              <a:t>Windows:</a:t>
            </a: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  Durante a instalação, marque a opção “</a:t>
            </a:r>
            <a:r>
              <a:rPr lang="pt-B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Add</a:t>
            </a: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 Python </a:t>
            </a:r>
            <a:r>
              <a:rPr lang="pt-B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to</a:t>
            </a: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 PATH” — isso facilita o uso do Python pelo terminal.</a:t>
            </a:r>
          </a:p>
          <a:p>
            <a:pPr marL="0" indent="0">
              <a:buNone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   Clique em </a:t>
            </a:r>
            <a:r>
              <a:rPr lang="pt-B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Install</a:t>
            </a: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pt-B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Now</a:t>
            </a: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 e aguarde a conclusão.</a:t>
            </a: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r>
              <a:rPr lang="pt-BR" sz="1600" b="1" dirty="0" err="1">
                <a:solidFill>
                  <a:srgbClr val="156082"/>
                </a:solidFill>
                <a:latin typeface="Inter" panose="02000503000000020004" pitchFamily="2" charset="0"/>
                <a:ea typeface="Inter" panose="02000503000000020004" pitchFamily="2" charset="0"/>
              </a:rPr>
              <a:t>macOS</a:t>
            </a:r>
            <a:r>
              <a:rPr lang="pt-BR" sz="1600" b="1" dirty="0">
                <a:solidFill>
                  <a:srgbClr val="156082"/>
                </a:solidFill>
                <a:latin typeface="Inter" panose="02000503000000020004" pitchFamily="2" charset="0"/>
                <a:ea typeface="Inter" panose="02000503000000020004" pitchFamily="2" charset="0"/>
              </a:rPr>
              <a:t>:</a:t>
            </a: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 O </a:t>
            </a:r>
            <a:r>
              <a:rPr lang="pt-B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macOS</a:t>
            </a: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 já vem com uma versão antiga do Python instalada, mas o ideal é baixar a mais nova pelo site. Depois de instalar, você pode abrir o Terminal e digitar: Se aparecer algo como Python 3.x.x (x -&gt; representa as versões), tudo está funcionando!</a:t>
            </a:r>
          </a:p>
          <a:p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r>
              <a:rPr lang="pt-BR" sz="1600" b="1" dirty="0">
                <a:solidFill>
                  <a:srgbClr val="156082"/>
                </a:solidFill>
                <a:latin typeface="Inter" panose="02000503000000020004" pitchFamily="2" charset="0"/>
                <a:ea typeface="Inter" panose="02000503000000020004" pitchFamily="2" charset="0"/>
              </a:rPr>
              <a:t>Linux:</a:t>
            </a:r>
            <a:r>
              <a:rPr lang="pt-BR" sz="1600" b="1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pt-BR" sz="1600" dirty="0">
                <a:latin typeface="Inter" panose="02000503000000020004" pitchFamily="2" charset="0"/>
                <a:ea typeface="Inter" panose="02000503000000020004" pitchFamily="2" charset="0"/>
              </a:rPr>
              <a:t>A maioria das distribuições Linux já tem o Python instalado. Para conferir, abra o terminal e digite:</a:t>
            </a:r>
          </a:p>
          <a:p>
            <a:endParaRPr lang="pt-BR" sz="1600" dirty="0"/>
          </a:p>
          <a:p>
            <a:endParaRPr lang="pt-BR" sz="1600" dirty="0"/>
          </a:p>
          <a:p>
            <a:endParaRPr lang="pt-BR" sz="1600" dirty="0"/>
          </a:p>
          <a:p>
            <a:pPr marL="0" indent="0">
              <a:buNone/>
            </a:pPr>
            <a:r>
              <a:rPr lang="pt-BR" sz="1600" dirty="0">
                <a:latin typeface="Inter" panose="02000503000000020004" pitchFamily="2" charset="0"/>
                <a:ea typeface="Inter" panose="02000503000000020004" pitchFamily="2" charset="0"/>
              </a:rPr>
              <a:t>   Caso precise instalar, use:</a:t>
            </a:r>
          </a:p>
          <a:p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F8888553-C9C5-B575-8A12-01D171436935}"/>
              </a:ext>
            </a:extLst>
          </p:cNvPr>
          <p:cNvSpPr txBox="1">
            <a:spLocks/>
          </p:cNvSpPr>
          <p:nvPr/>
        </p:nvSpPr>
        <p:spPr>
          <a:xfrm>
            <a:off x="471487" y="732115"/>
            <a:ext cx="5915025" cy="615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>
                <a:latin typeface="Inter" panose="02000503000000020004" pitchFamily="2" charset="0"/>
                <a:ea typeface="Inter" panose="02000503000000020004" pitchFamily="2" charset="0"/>
              </a:rPr>
              <a:t>Instalação e configuração (Windows, </a:t>
            </a:r>
            <a:r>
              <a:rPr lang="pt-BR" sz="2400" b="1" dirty="0" err="1">
                <a:latin typeface="Inter" panose="02000503000000020004" pitchFamily="2" charset="0"/>
                <a:ea typeface="Inter" panose="02000503000000020004" pitchFamily="2" charset="0"/>
              </a:rPr>
              <a:t>macOS</a:t>
            </a:r>
            <a:r>
              <a:rPr lang="pt-BR" sz="2400" b="1" dirty="0">
                <a:latin typeface="Inter" panose="02000503000000020004" pitchFamily="2" charset="0"/>
                <a:ea typeface="Inter" panose="02000503000000020004" pitchFamily="2" charset="0"/>
              </a:rPr>
              <a:t> e Linux)</a:t>
            </a:r>
            <a:endParaRPr lang="pt-BR" sz="2400" b="1" dirty="0">
              <a:latin typeface="Inter" panose="02000503000000020004" pitchFamily="2" charset="0"/>
              <a:ea typeface="Inter" panose="02000503000000020004" pitchFamily="2" charset="0"/>
              <a:cs typeface="Monocraft" panose="02000503000000000000" pitchFamily="2" charset="-79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2791021-AC64-169E-7285-2448D275E914}"/>
              </a:ext>
            </a:extLst>
          </p:cNvPr>
          <p:cNvSpPr/>
          <p:nvPr/>
        </p:nvSpPr>
        <p:spPr>
          <a:xfrm>
            <a:off x="269842" y="0"/>
            <a:ext cx="201645" cy="615595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E0D6EA3-F7B8-58AD-A53A-86EB0DDF83E6}"/>
              </a:ext>
            </a:extLst>
          </p:cNvPr>
          <p:cNvSpPr/>
          <p:nvPr/>
        </p:nvSpPr>
        <p:spPr>
          <a:xfrm>
            <a:off x="365283" y="1301991"/>
            <a:ext cx="6127432" cy="45719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C973439-28A9-C0A1-663F-BDE0A57843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106" t="21480" r="11960" b="21116"/>
          <a:stretch>
            <a:fillRect/>
          </a:stretch>
        </p:blipFill>
        <p:spPr>
          <a:xfrm>
            <a:off x="2500516" y="5606350"/>
            <a:ext cx="1856966" cy="8143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3E1A27A-43EE-9BF7-BFCA-C706ECF07C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106" t="21480" r="11960" b="21116"/>
          <a:stretch>
            <a:fillRect/>
          </a:stretch>
        </p:blipFill>
        <p:spPr>
          <a:xfrm>
            <a:off x="2500515" y="7023757"/>
            <a:ext cx="1856966" cy="8143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94D360A-D2E8-1ACD-76F4-02C8CA0075D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119" t="21533" r="10119" b="21288"/>
          <a:stretch>
            <a:fillRect/>
          </a:stretch>
        </p:blipFill>
        <p:spPr>
          <a:xfrm>
            <a:off x="2213370" y="8328389"/>
            <a:ext cx="2431255" cy="8454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B7169985-ADCE-2ED6-2C37-8034495F8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6C64C-968A-4FDC-90F1-6734FCA9A22B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2042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261B7-607D-97BD-1283-D52CC3EF9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1E6323-6BED-B0E5-BA8D-B523FF6D4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7" y="1714844"/>
            <a:ext cx="5915025" cy="76171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600" dirty="0">
                <a:latin typeface="Inter" panose="02000503000000020004" pitchFamily="2" charset="0"/>
                <a:ea typeface="Inter" panose="02000503000000020004" pitchFamily="2" charset="0"/>
              </a:rPr>
              <a:t>O Python vem com um programinha chamado </a:t>
            </a:r>
            <a:r>
              <a:rPr lang="pt-BR" sz="1600" b="1" dirty="0">
                <a:solidFill>
                  <a:srgbClr val="156082"/>
                </a:solidFill>
                <a:latin typeface="Inter" panose="02000503000000020004" pitchFamily="2" charset="0"/>
                <a:ea typeface="Inter" panose="02000503000000020004" pitchFamily="2" charset="0"/>
              </a:rPr>
              <a:t>IDLE</a:t>
            </a:r>
            <a:r>
              <a:rPr lang="pt-BR" sz="1600" dirty="0">
                <a:latin typeface="Inter" panose="02000503000000020004" pitchFamily="2" charset="0"/>
                <a:ea typeface="Inter" panose="02000503000000020004" pitchFamily="2" charset="0"/>
              </a:rPr>
              <a:t>, que é o ambiente padrão para escrever e testar códigos.</a:t>
            </a:r>
          </a:p>
          <a:p>
            <a:pPr marL="0" indent="0">
              <a:buNone/>
            </a:pPr>
            <a:r>
              <a:rPr lang="pt-BR" sz="1600" dirty="0">
                <a:latin typeface="Inter" panose="02000503000000020004" pitchFamily="2" charset="0"/>
                <a:ea typeface="Inter" panose="02000503000000020004" pitchFamily="2" charset="0"/>
              </a:rPr>
              <a:t>Para abrir o IDLE, basta procurar por “IDLE” no menu do seu computador. Ele possui uma janela chamada </a:t>
            </a:r>
            <a:r>
              <a:rPr lang="pt-BR" sz="1600" b="1" dirty="0">
                <a:solidFill>
                  <a:srgbClr val="156082"/>
                </a:solidFill>
                <a:latin typeface="Inter" panose="02000503000000020004" pitchFamily="2" charset="0"/>
                <a:ea typeface="Inter" panose="02000503000000020004" pitchFamily="2" charset="0"/>
              </a:rPr>
              <a:t>Shell</a:t>
            </a:r>
            <a:r>
              <a:rPr lang="pt-BR" sz="1600" dirty="0">
                <a:latin typeface="Inter" panose="02000503000000020004" pitchFamily="2" charset="0"/>
                <a:ea typeface="Inter" panose="02000503000000020004" pitchFamily="2" charset="0"/>
              </a:rPr>
              <a:t>, onde você pode digitar comandos e ver os resultados imediatamente.</a:t>
            </a:r>
          </a:p>
          <a:p>
            <a:pPr marL="0" indent="0">
              <a:buNone/>
            </a:pPr>
            <a:r>
              <a:rPr lang="pt-BR" sz="1600" dirty="0">
                <a:latin typeface="Inter" panose="02000503000000020004" pitchFamily="2" charset="0"/>
                <a:ea typeface="Inter" panose="02000503000000020004" pitchFamily="2" charset="0"/>
              </a:rPr>
              <a:t>Para criar programas mais complexos, crie um novo arquivo.</a:t>
            </a:r>
          </a:p>
          <a:p>
            <a:pPr marL="0" indent="0">
              <a:buNone/>
            </a:pPr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r>
              <a:rPr lang="pt-BR" sz="1600" dirty="0">
                <a:latin typeface="Inter" panose="02000503000000020004" pitchFamily="2" charset="0"/>
                <a:ea typeface="Inter" panose="02000503000000020004" pitchFamily="2" charset="0"/>
              </a:rPr>
              <a:t>Outra opção (e a preferida de muitos programadores) é o </a:t>
            </a:r>
            <a:r>
              <a:rPr lang="pt-BR" sz="1600" b="1" dirty="0">
                <a:solidFill>
                  <a:srgbClr val="156082"/>
                </a:solidFill>
                <a:latin typeface="Inter" panose="02000503000000020004" pitchFamily="2" charset="0"/>
                <a:ea typeface="Inter" panose="02000503000000020004" pitchFamily="2" charset="0"/>
              </a:rPr>
              <a:t>VS </a:t>
            </a:r>
            <a:r>
              <a:rPr lang="pt-BR" sz="1600" b="1" dirty="0" err="1">
                <a:solidFill>
                  <a:srgbClr val="156082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Code</a:t>
            </a:r>
            <a:r>
              <a:rPr lang="pt-BR" sz="1600" b="1" dirty="0">
                <a:solidFill>
                  <a:srgbClr val="156082"/>
                </a:solidFill>
                <a:latin typeface="Inter" panose="02000503000000020004" pitchFamily="2" charset="0"/>
                <a:ea typeface="Inter" panose="02000503000000020004" pitchFamily="2" charset="0"/>
              </a:rPr>
              <a:t> (Visual Studio </a:t>
            </a:r>
            <a:r>
              <a:rPr lang="pt-BR" sz="1600" b="1" dirty="0" err="1">
                <a:solidFill>
                  <a:srgbClr val="156082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Code</a:t>
            </a:r>
            <a:r>
              <a:rPr lang="pt-BR" sz="1600" b="1" dirty="0">
                <a:solidFill>
                  <a:srgbClr val="156082"/>
                </a:solidFill>
                <a:latin typeface="Inter" panose="02000503000000020004" pitchFamily="2" charset="0"/>
                <a:ea typeface="Inter" panose="02000503000000020004" pitchFamily="2" charset="0"/>
              </a:rPr>
              <a:t>)</a:t>
            </a:r>
            <a:r>
              <a:rPr lang="pt-BR" sz="1600" dirty="0">
                <a:latin typeface="Inter" panose="02000503000000020004" pitchFamily="2" charset="0"/>
                <a:ea typeface="Inter" panose="02000503000000020004" pitchFamily="2" charset="0"/>
              </a:rPr>
              <a:t>, que é um editor de código moderno e cheio de recursos.</a:t>
            </a:r>
          </a:p>
          <a:p>
            <a:pPr marL="0" indent="0">
              <a:buNone/>
            </a:pPr>
            <a:r>
              <a:rPr lang="pt-BR" sz="1600" dirty="0">
                <a:latin typeface="Inter" panose="02000503000000020004" pitchFamily="2" charset="0"/>
                <a:ea typeface="Inter" panose="02000503000000020004" pitchFamily="2" charset="0"/>
              </a:rPr>
              <a:t>Você pode baixá-lo em </a:t>
            </a:r>
            <a:r>
              <a:rPr lang="pt-BR" sz="1600" dirty="0">
                <a:latin typeface="Inter" panose="02000503000000020004" pitchFamily="2" charset="0"/>
                <a:ea typeface="Inter" panose="02000503000000020004" pitchFamily="2" charset="0"/>
                <a:hlinkClick r:id="rId2"/>
              </a:rPr>
              <a:t>https://code.visualstudio.com</a:t>
            </a:r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r>
              <a:rPr lang="pt-BR" sz="1600" dirty="0">
                <a:latin typeface="Inter" panose="02000503000000020004" pitchFamily="2" charset="0"/>
                <a:ea typeface="Inter" panose="02000503000000020004" pitchFamily="2" charset="0"/>
              </a:rPr>
              <a:t>Depois de instalar, procure e adicione a </a:t>
            </a:r>
            <a:r>
              <a:rPr lang="pt-BR" sz="1600" b="1" dirty="0">
                <a:solidFill>
                  <a:srgbClr val="156082"/>
                </a:solidFill>
                <a:latin typeface="Inter" panose="02000503000000020004" pitchFamily="2" charset="0"/>
                <a:ea typeface="Inter" panose="02000503000000020004" pitchFamily="2" charset="0"/>
              </a:rPr>
              <a:t>extensão “Python”</a:t>
            </a:r>
            <a:r>
              <a:rPr lang="pt-BR" sz="1600" dirty="0">
                <a:solidFill>
                  <a:srgbClr val="156082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pt-BR" sz="1600" dirty="0">
                <a:latin typeface="Inter" panose="02000503000000020004" pitchFamily="2" charset="0"/>
                <a:ea typeface="Inter" panose="02000503000000020004" pitchFamily="2" charset="0"/>
              </a:rPr>
              <a:t>(ícone azul com uma cobra).</a:t>
            </a:r>
          </a:p>
          <a:p>
            <a:pPr marL="0" indent="0">
              <a:buNone/>
            </a:pPr>
            <a:r>
              <a:rPr lang="pt-BR" sz="1600" dirty="0">
                <a:latin typeface="Inter" panose="02000503000000020004" pitchFamily="2" charset="0"/>
                <a:ea typeface="Inter" panose="02000503000000020004" pitchFamily="2" charset="0"/>
              </a:rPr>
              <a:t>Com isso, o VS </a:t>
            </a:r>
            <a:r>
              <a:rPr lang="pt-BR" sz="1600" dirty="0" err="1">
                <a:latin typeface="Inter" panose="02000503000000020004" pitchFamily="2" charset="0"/>
                <a:ea typeface="Inter" panose="02000503000000020004" pitchFamily="2" charset="0"/>
              </a:rPr>
              <a:t>Code</a:t>
            </a:r>
            <a:r>
              <a:rPr lang="pt-BR" sz="1600" dirty="0">
                <a:latin typeface="Inter" panose="02000503000000020004" pitchFamily="2" charset="0"/>
                <a:ea typeface="Inter" panose="02000503000000020004" pitchFamily="2" charset="0"/>
              </a:rPr>
              <a:t> reconhecerá automaticamente seus arquivos </a:t>
            </a:r>
            <a:r>
              <a:rPr lang="pt-BR" sz="1600" dirty="0">
                <a:solidFill>
                  <a:srgbClr val="156082"/>
                </a:solidFill>
                <a:latin typeface="Inter" panose="02000503000000020004" pitchFamily="2" charset="0"/>
                <a:ea typeface="Inter" panose="02000503000000020004" pitchFamily="2" charset="0"/>
              </a:rPr>
              <a:t>.</a:t>
            </a:r>
            <a:r>
              <a:rPr lang="pt-BR" sz="1600" dirty="0" err="1">
                <a:solidFill>
                  <a:srgbClr val="156082"/>
                </a:solidFill>
                <a:latin typeface="Inter" panose="02000503000000020004" pitchFamily="2" charset="0"/>
                <a:ea typeface="Inter" panose="02000503000000020004" pitchFamily="2" charset="0"/>
              </a:rPr>
              <a:t>py</a:t>
            </a:r>
            <a:r>
              <a:rPr lang="pt-BR" sz="1600" dirty="0">
                <a:solidFill>
                  <a:srgbClr val="156082"/>
                </a:solidFill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pt-BR" sz="1600" dirty="0">
                <a:latin typeface="Inter" panose="02000503000000020004" pitchFamily="2" charset="0"/>
                <a:ea typeface="Inter" panose="02000503000000020004" pitchFamily="2" charset="0"/>
              </a:rPr>
              <a:t>e ajudará a rodar o código.</a:t>
            </a: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DB5D3EB-1B65-43A1-D6C6-AFF532FD488E}"/>
              </a:ext>
            </a:extLst>
          </p:cNvPr>
          <p:cNvSpPr txBox="1">
            <a:spLocks/>
          </p:cNvSpPr>
          <p:nvPr/>
        </p:nvSpPr>
        <p:spPr>
          <a:xfrm>
            <a:off x="471487" y="732115"/>
            <a:ext cx="5915025" cy="615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>
                <a:latin typeface="Inter" panose="02000503000000020004" pitchFamily="2" charset="0"/>
                <a:ea typeface="Inter" panose="02000503000000020004" pitchFamily="2" charset="0"/>
              </a:rPr>
              <a:t>Usando o IDLE ou VS </a:t>
            </a:r>
            <a:r>
              <a:rPr lang="pt-BR" sz="2400" b="1" dirty="0" err="1">
                <a:latin typeface="Inter" panose="02000503000000020004" pitchFamily="2" charset="0"/>
                <a:ea typeface="Inter" panose="02000503000000020004" pitchFamily="2" charset="0"/>
              </a:rPr>
              <a:t>Code</a:t>
            </a:r>
            <a:endParaRPr lang="pt-BR" sz="2400" b="1" dirty="0">
              <a:latin typeface="Inter" panose="02000503000000020004" pitchFamily="2" charset="0"/>
              <a:ea typeface="Inter" panose="02000503000000020004" pitchFamily="2" charset="0"/>
              <a:cs typeface="Monocraft" panose="02000503000000000000" pitchFamily="2" charset="-79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E6D3F76-78FB-18DC-D3C4-4B8E659ED14D}"/>
              </a:ext>
            </a:extLst>
          </p:cNvPr>
          <p:cNvSpPr/>
          <p:nvPr/>
        </p:nvSpPr>
        <p:spPr>
          <a:xfrm>
            <a:off x="269842" y="0"/>
            <a:ext cx="201645" cy="615595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216854D-363A-0BD4-0F85-C24BE94D5F2B}"/>
              </a:ext>
            </a:extLst>
          </p:cNvPr>
          <p:cNvSpPr/>
          <p:nvPr/>
        </p:nvSpPr>
        <p:spPr>
          <a:xfrm>
            <a:off x="365283" y="1301991"/>
            <a:ext cx="6127432" cy="45719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F553DBF-0855-6391-074B-E7CA382CC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971" y="3612856"/>
            <a:ext cx="3200055" cy="168702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B63274F-4ECF-1775-DFA3-E2565E59D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971" y="7594849"/>
            <a:ext cx="3200054" cy="1828551"/>
          </a:xfrm>
          <a:prstGeom prst="rect">
            <a:avLst/>
          </a:prstGeom>
        </p:spPr>
      </p:pic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A68EC3C1-3475-58ED-E8EE-A086CD32F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6C64C-968A-4FDC-90F1-6734FCA9A22B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3538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8F87D-B983-9928-1CF7-B338F3A3B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14D7AF-0B87-429C-28B8-40968806F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7" y="1714844"/>
            <a:ext cx="5915025" cy="76171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600" dirty="0">
                <a:latin typeface="Inter" panose="02000503000000020004" pitchFamily="2" charset="0"/>
                <a:ea typeface="Inter" panose="02000503000000020004" pitchFamily="2" charset="0"/>
              </a:rPr>
              <a:t>Agora chegou a hora de escrever seu primeiro programa em Python! </a:t>
            </a:r>
          </a:p>
          <a:p>
            <a:pPr marL="0" indent="0">
              <a:buNone/>
            </a:pPr>
            <a:r>
              <a:rPr lang="pt-BR" sz="1600" dirty="0">
                <a:latin typeface="Inter" panose="02000503000000020004" pitchFamily="2" charset="0"/>
                <a:ea typeface="Inter" panose="02000503000000020004" pitchFamily="2" charset="0"/>
              </a:rPr>
              <a:t>Abra o IDLE ou o VS </a:t>
            </a:r>
            <a:r>
              <a:rPr lang="pt-BR" sz="1600" dirty="0" err="1">
                <a:latin typeface="Inter" panose="02000503000000020004" pitchFamily="2" charset="0"/>
                <a:ea typeface="Inter" panose="02000503000000020004" pitchFamily="2" charset="0"/>
              </a:rPr>
              <a:t>Code</a:t>
            </a:r>
            <a:r>
              <a:rPr lang="pt-BR" sz="1600" dirty="0">
                <a:latin typeface="Inter" panose="02000503000000020004" pitchFamily="2" charset="0"/>
                <a:ea typeface="Inter" panose="02000503000000020004" pitchFamily="2" charset="0"/>
              </a:rPr>
              <a:t>. Crie um novo arquivo e salve com o nome primeiro_programa.py. Digite o seguinte código:</a:t>
            </a: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r>
              <a:rPr lang="pt-BR" sz="1600" dirty="0">
                <a:latin typeface="Inter" panose="02000503000000020004" pitchFamily="2" charset="0"/>
                <a:ea typeface="Inter" panose="02000503000000020004" pitchFamily="2" charset="0"/>
              </a:rPr>
              <a:t>OBS: print() -&gt; usado para exibir textos / informações.</a:t>
            </a:r>
          </a:p>
          <a:p>
            <a:r>
              <a:rPr lang="pt-BR" sz="1600" dirty="0">
                <a:latin typeface="Inter" panose="02000503000000020004" pitchFamily="2" charset="0"/>
                <a:ea typeface="Inter" panose="02000503000000020004" pitchFamily="2" charset="0"/>
              </a:rPr>
              <a:t>Execute o programa. </a:t>
            </a:r>
          </a:p>
          <a:p>
            <a:pPr lvl="1"/>
            <a:r>
              <a:rPr lang="pt-BR" sz="1300" dirty="0">
                <a:latin typeface="Inter" panose="02000503000000020004" pitchFamily="2" charset="0"/>
                <a:ea typeface="Inter" panose="02000503000000020004" pitchFamily="2" charset="0"/>
              </a:rPr>
              <a:t>No </a:t>
            </a:r>
            <a:r>
              <a:rPr lang="pt-BR" sz="1300" b="1" dirty="0">
                <a:solidFill>
                  <a:srgbClr val="156082"/>
                </a:solidFill>
                <a:latin typeface="Inter" panose="02000503000000020004" pitchFamily="2" charset="0"/>
                <a:ea typeface="Inter" panose="02000503000000020004" pitchFamily="2" charset="0"/>
              </a:rPr>
              <a:t>IDLE</a:t>
            </a:r>
            <a:r>
              <a:rPr lang="pt-BR" sz="1300" dirty="0">
                <a:latin typeface="Inter" panose="02000503000000020004" pitchFamily="2" charset="0"/>
                <a:ea typeface="Inter" panose="02000503000000020004" pitchFamily="2" charset="0"/>
              </a:rPr>
              <a:t>, clique em </a:t>
            </a:r>
            <a:r>
              <a:rPr lang="pt-BR" sz="1300" i="1" dirty="0" err="1">
                <a:latin typeface="Inter" panose="02000503000000020004" pitchFamily="2" charset="0"/>
                <a:ea typeface="Inter" panose="02000503000000020004" pitchFamily="2" charset="0"/>
              </a:rPr>
              <a:t>Run</a:t>
            </a:r>
            <a:r>
              <a:rPr lang="pt-BR" sz="1300" i="1" dirty="0">
                <a:latin typeface="Inter" panose="02000503000000020004" pitchFamily="2" charset="0"/>
                <a:ea typeface="Inter" panose="02000503000000020004" pitchFamily="2" charset="0"/>
              </a:rPr>
              <a:t> → </a:t>
            </a:r>
            <a:r>
              <a:rPr lang="pt-BR" sz="1300" i="1" dirty="0" err="1">
                <a:latin typeface="Inter" panose="02000503000000020004" pitchFamily="2" charset="0"/>
                <a:ea typeface="Inter" panose="02000503000000020004" pitchFamily="2" charset="0"/>
              </a:rPr>
              <a:t>Run</a:t>
            </a:r>
            <a:r>
              <a:rPr lang="pt-BR" sz="1300" i="1" dirty="0">
                <a:latin typeface="Inter" panose="02000503000000020004" pitchFamily="2" charset="0"/>
                <a:ea typeface="Inter" panose="02000503000000020004" pitchFamily="2" charset="0"/>
              </a:rPr>
              <a:t> Module (F5)</a:t>
            </a:r>
            <a:r>
              <a:rPr lang="pt-BR" sz="1300" dirty="0">
                <a:latin typeface="Inter" panose="02000503000000020004" pitchFamily="2" charset="0"/>
                <a:ea typeface="Inter" panose="02000503000000020004" pitchFamily="2" charset="0"/>
              </a:rPr>
              <a:t>. </a:t>
            </a:r>
          </a:p>
          <a:p>
            <a:pPr lvl="1"/>
            <a:r>
              <a:rPr lang="pt-BR" sz="1300" dirty="0">
                <a:latin typeface="Inter" panose="02000503000000020004" pitchFamily="2" charset="0"/>
                <a:ea typeface="Inter" panose="02000503000000020004" pitchFamily="2" charset="0"/>
              </a:rPr>
              <a:t>No </a:t>
            </a:r>
            <a:r>
              <a:rPr lang="pt-BR" sz="1300" b="1" dirty="0">
                <a:solidFill>
                  <a:srgbClr val="156082"/>
                </a:solidFill>
                <a:latin typeface="Inter" panose="02000503000000020004" pitchFamily="2" charset="0"/>
                <a:ea typeface="Inter" panose="02000503000000020004" pitchFamily="2" charset="0"/>
              </a:rPr>
              <a:t>VS </a:t>
            </a:r>
            <a:r>
              <a:rPr lang="pt-BR" sz="1300" b="1" dirty="0" err="1">
                <a:solidFill>
                  <a:srgbClr val="156082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Code</a:t>
            </a:r>
            <a:r>
              <a:rPr lang="pt-BR" sz="1300" dirty="0">
                <a:latin typeface="Inter" panose="02000503000000020004" pitchFamily="2" charset="0"/>
                <a:ea typeface="Inter" panose="02000503000000020004" pitchFamily="2" charset="0"/>
              </a:rPr>
              <a:t>, clique no botão “</a:t>
            </a:r>
            <a:r>
              <a:rPr lang="pt-BR" sz="1300" dirty="0" err="1">
                <a:latin typeface="Inter" panose="02000503000000020004" pitchFamily="2" charset="0"/>
                <a:ea typeface="Inter" panose="02000503000000020004" pitchFamily="2" charset="0"/>
              </a:rPr>
              <a:t>Run</a:t>
            </a:r>
            <a:r>
              <a:rPr lang="pt-BR" sz="1300" dirty="0">
                <a:latin typeface="Inter" panose="02000503000000020004" pitchFamily="2" charset="0"/>
                <a:ea typeface="Inter" panose="02000503000000020004" pitchFamily="2" charset="0"/>
              </a:rPr>
              <a:t> Python File”.</a:t>
            </a:r>
          </a:p>
          <a:p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Você verá a frase:</a:t>
            </a:r>
          </a:p>
          <a:p>
            <a:pPr lvl="1"/>
            <a:r>
              <a:rPr lang="pt-B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No VS </a:t>
            </a:r>
            <a:r>
              <a:rPr lang="pt-BR" sz="1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Code</a:t>
            </a:r>
            <a:r>
              <a:rPr lang="pt-B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:</a:t>
            </a:r>
          </a:p>
          <a:p>
            <a:pPr lvl="1"/>
            <a:endParaRPr lang="pt-BR" sz="13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lvl="1"/>
            <a:endParaRPr lang="pt-BR" sz="13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lvl="1"/>
            <a:endParaRPr lang="pt-BR" sz="13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lvl="1"/>
            <a:endParaRPr lang="pt-BR" sz="13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lvl="1"/>
            <a:r>
              <a:rPr lang="pt-BR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No IDLE: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4222880-2437-D175-C6ED-C81AF55D2F9C}"/>
              </a:ext>
            </a:extLst>
          </p:cNvPr>
          <p:cNvSpPr txBox="1">
            <a:spLocks/>
          </p:cNvSpPr>
          <p:nvPr/>
        </p:nvSpPr>
        <p:spPr>
          <a:xfrm>
            <a:off x="471487" y="732115"/>
            <a:ext cx="5915025" cy="615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>
                <a:latin typeface="Inter" panose="02000503000000020004" pitchFamily="2" charset="0"/>
                <a:ea typeface="Inter" panose="02000503000000020004" pitchFamily="2" charset="0"/>
              </a:rPr>
              <a:t>Seu primeiro programa: print("Olá, mundo!")</a:t>
            </a:r>
            <a:endParaRPr lang="pt-BR" sz="2400" b="1" dirty="0">
              <a:latin typeface="Inter" panose="02000503000000020004" pitchFamily="2" charset="0"/>
              <a:ea typeface="Inter" panose="02000503000000020004" pitchFamily="2" charset="0"/>
              <a:cs typeface="Monocraft" panose="02000503000000000000" pitchFamily="2" charset="-79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08A724B-4AFD-D5DA-B153-DEFBB46273CF}"/>
              </a:ext>
            </a:extLst>
          </p:cNvPr>
          <p:cNvSpPr/>
          <p:nvPr/>
        </p:nvSpPr>
        <p:spPr>
          <a:xfrm>
            <a:off x="269842" y="0"/>
            <a:ext cx="201645" cy="615595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EA7E32E-31EE-2A10-AD4B-482ED43B5B07}"/>
              </a:ext>
            </a:extLst>
          </p:cNvPr>
          <p:cNvSpPr/>
          <p:nvPr/>
        </p:nvSpPr>
        <p:spPr>
          <a:xfrm>
            <a:off x="365283" y="1301991"/>
            <a:ext cx="6127432" cy="45719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CF7FA38B-85CD-0613-95A9-01ECF2A42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6C64C-968A-4FDC-90F1-6734FCA9A22B}" type="slidenum">
              <a:rPr lang="pt-BR" smtClean="0"/>
              <a:t>7</a:t>
            </a:fld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149157F-B1CE-35C8-C823-C15E34442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" y="6597228"/>
            <a:ext cx="6685280" cy="74038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7548DC6F-2B0B-0E9F-481A-95860CD7D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8" y="7849941"/>
            <a:ext cx="6685280" cy="68243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EB075472-70C7-0274-A91B-6D49EBCA90C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547" t="19123" r="10211" b="18032"/>
          <a:stretch>
            <a:fillRect/>
          </a:stretch>
        </p:blipFill>
        <p:spPr>
          <a:xfrm>
            <a:off x="1763616" y="2945141"/>
            <a:ext cx="3330767" cy="14249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14531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04B39-7812-769F-E826-087E9CC59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ACE05DFF-8E07-1AE8-1034-93023636D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51F09990-E9AD-059D-0F61-96BB08013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7" y="898880"/>
            <a:ext cx="5915025" cy="615595"/>
          </a:xfrm>
        </p:spPr>
        <p:txBody>
          <a:bodyPr>
            <a:noAutofit/>
          </a:bodyPr>
          <a:lstStyle/>
          <a:p>
            <a:r>
              <a:rPr lang="pt-BR" sz="6400" dirty="0">
                <a:solidFill>
                  <a:schemeClr val="bg1">
                    <a:lumMod val="95000"/>
                  </a:schemeClr>
                </a:solidFill>
                <a:latin typeface="Tourney" pitchFamily="2" charset="0"/>
                <a:ea typeface="Monocraft" panose="02000503000000000000" pitchFamily="2" charset="-79"/>
                <a:cs typeface="Monocraft" panose="02000503000000000000" pitchFamily="2" charset="-79"/>
              </a:rPr>
              <a:t>Capítulo 02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F2560A6-F799-63A5-BB70-84B876954C4E}"/>
              </a:ext>
            </a:extLst>
          </p:cNvPr>
          <p:cNvSpPr txBox="1">
            <a:spLocks/>
          </p:cNvSpPr>
          <p:nvPr/>
        </p:nvSpPr>
        <p:spPr>
          <a:xfrm>
            <a:off x="471487" y="1886288"/>
            <a:ext cx="5915025" cy="615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>
                <a:solidFill>
                  <a:schemeClr val="bg1">
                    <a:lumMod val="9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Monocraft" panose="02000503000000000000" pitchFamily="2" charset="-79"/>
              </a:rPr>
              <a:t>Comentários e tipos de dados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2D0FF3A-1EB2-F7C5-8552-9359D63A3988}"/>
              </a:ext>
            </a:extLst>
          </p:cNvPr>
          <p:cNvSpPr/>
          <p:nvPr/>
        </p:nvSpPr>
        <p:spPr>
          <a:xfrm>
            <a:off x="365283" y="1688727"/>
            <a:ext cx="6127432" cy="45719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BA5B18AD-91FD-E64B-D39C-6357A8BE6C41}"/>
              </a:ext>
            </a:extLst>
          </p:cNvPr>
          <p:cNvSpPr txBox="1">
            <a:spLocks/>
          </p:cNvSpPr>
          <p:nvPr/>
        </p:nvSpPr>
        <p:spPr>
          <a:xfrm>
            <a:off x="471487" y="2721854"/>
            <a:ext cx="5915025" cy="14072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pt-BR" sz="2400" dirty="0">
                <a:solidFill>
                  <a:srgbClr val="508CBD"/>
                </a:solidFill>
                <a:latin typeface="Avenir Next LT Pro" panose="020B0504020202020204" pitchFamily="34" charset="0"/>
                <a:ea typeface="Inter" panose="02000503000000020004" pitchFamily="2" charset="0"/>
                <a:cs typeface="Poppins" panose="020B0502040204020203" pitchFamily="2" charset="0"/>
              </a:rPr>
              <a:t>Comentários (# e """ """) </a:t>
            </a:r>
          </a:p>
          <a:p>
            <a:pPr>
              <a:buFontTx/>
              <a:buChar char="-"/>
            </a:pPr>
            <a:r>
              <a:rPr lang="pt-BR" sz="2400" dirty="0">
                <a:solidFill>
                  <a:srgbClr val="508CBD"/>
                </a:solidFill>
                <a:latin typeface="Avenir Next LT Pro" panose="020B0504020202020204" pitchFamily="34" charset="0"/>
                <a:ea typeface="Inter" panose="02000503000000020004" pitchFamily="2" charset="0"/>
                <a:cs typeface="Poppins" panose="020B0502040204020203" pitchFamily="2" charset="0"/>
              </a:rPr>
              <a:t>Tipos básicos: </a:t>
            </a:r>
            <a:r>
              <a:rPr lang="pt-BR" sz="2400" dirty="0" err="1">
                <a:solidFill>
                  <a:srgbClr val="508CBD"/>
                </a:solidFill>
                <a:latin typeface="Avenir Next LT Pro" panose="020B0504020202020204" pitchFamily="34" charset="0"/>
                <a:ea typeface="Inter" panose="02000503000000020004" pitchFamily="2" charset="0"/>
                <a:cs typeface="Poppins" panose="020B0502040204020203" pitchFamily="2" charset="0"/>
              </a:rPr>
              <a:t>int</a:t>
            </a:r>
            <a:r>
              <a:rPr lang="pt-BR" sz="2400" dirty="0">
                <a:solidFill>
                  <a:srgbClr val="508CBD"/>
                </a:solidFill>
                <a:latin typeface="Avenir Next LT Pro" panose="020B0504020202020204" pitchFamily="34" charset="0"/>
                <a:ea typeface="Inter" panose="02000503000000020004" pitchFamily="2" charset="0"/>
                <a:cs typeface="Poppins" panose="020B0502040204020203" pitchFamily="2" charset="0"/>
              </a:rPr>
              <a:t>, </a:t>
            </a:r>
            <a:r>
              <a:rPr lang="pt-BR" sz="2400" dirty="0" err="1">
                <a:solidFill>
                  <a:srgbClr val="508CBD"/>
                </a:solidFill>
                <a:latin typeface="Avenir Next LT Pro" panose="020B0504020202020204" pitchFamily="34" charset="0"/>
                <a:ea typeface="Inter" panose="02000503000000020004" pitchFamily="2" charset="0"/>
                <a:cs typeface="Poppins" panose="020B0502040204020203" pitchFamily="2" charset="0"/>
              </a:rPr>
              <a:t>float</a:t>
            </a:r>
            <a:r>
              <a:rPr lang="pt-BR" sz="2400" dirty="0">
                <a:solidFill>
                  <a:srgbClr val="508CBD"/>
                </a:solidFill>
                <a:latin typeface="Avenir Next LT Pro" panose="020B0504020202020204" pitchFamily="34" charset="0"/>
                <a:ea typeface="Inter" panose="02000503000000020004" pitchFamily="2" charset="0"/>
                <a:cs typeface="Poppins" panose="020B0502040204020203" pitchFamily="2" charset="0"/>
              </a:rPr>
              <a:t>, </a:t>
            </a:r>
            <a:r>
              <a:rPr lang="pt-BR" sz="2400" dirty="0" err="1">
                <a:solidFill>
                  <a:srgbClr val="508CBD"/>
                </a:solidFill>
                <a:latin typeface="Avenir Next LT Pro" panose="020B0504020202020204" pitchFamily="34" charset="0"/>
                <a:ea typeface="Inter" panose="02000503000000020004" pitchFamily="2" charset="0"/>
                <a:cs typeface="Poppins" panose="020B0502040204020203" pitchFamily="2" charset="0"/>
              </a:rPr>
              <a:t>str</a:t>
            </a:r>
            <a:r>
              <a:rPr lang="pt-BR" sz="2400" dirty="0">
                <a:solidFill>
                  <a:srgbClr val="508CBD"/>
                </a:solidFill>
                <a:latin typeface="Avenir Next LT Pro" panose="020B0504020202020204" pitchFamily="34" charset="0"/>
                <a:ea typeface="Inter" panose="02000503000000020004" pitchFamily="2" charset="0"/>
                <a:cs typeface="Poppins" panose="020B0502040204020203" pitchFamily="2" charset="0"/>
              </a:rPr>
              <a:t>, </a:t>
            </a:r>
            <a:r>
              <a:rPr lang="pt-BR" sz="2400" dirty="0" err="1">
                <a:solidFill>
                  <a:srgbClr val="508CBD"/>
                </a:solidFill>
                <a:latin typeface="Avenir Next LT Pro" panose="020B0504020202020204" pitchFamily="34" charset="0"/>
                <a:ea typeface="Inter" panose="02000503000000020004" pitchFamily="2" charset="0"/>
                <a:cs typeface="Poppins" panose="020B0502040204020203" pitchFamily="2" charset="0"/>
              </a:rPr>
              <a:t>bool</a:t>
            </a:r>
            <a:r>
              <a:rPr lang="pt-BR" sz="2400" dirty="0">
                <a:solidFill>
                  <a:srgbClr val="508CBD"/>
                </a:solidFill>
                <a:latin typeface="Avenir Next LT Pro" panose="020B0504020202020204" pitchFamily="34" charset="0"/>
                <a:ea typeface="Inter" panose="02000503000000020004" pitchFamily="2" charset="0"/>
                <a:cs typeface="Poppins" panose="020B0502040204020203" pitchFamily="2" charset="0"/>
              </a:rPr>
              <a:t> </a:t>
            </a:r>
          </a:p>
          <a:p>
            <a:pPr>
              <a:buFontTx/>
              <a:buChar char="-"/>
            </a:pPr>
            <a:r>
              <a:rPr lang="pt-BR" sz="2400" dirty="0">
                <a:solidFill>
                  <a:srgbClr val="508CBD"/>
                </a:solidFill>
                <a:latin typeface="Avenir Next LT Pro" panose="020B0504020202020204" pitchFamily="34" charset="0"/>
                <a:ea typeface="Inter" panose="02000503000000020004" pitchFamily="2" charset="0"/>
                <a:cs typeface="Poppins" panose="020B0502040204020203" pitchFamily="2" charset="0"/>
              </a:rPr>
              <a:t>Função </a:t>
            </a:r>
            <a:r>
              <a:rPr lang="pt-BR" sz="2400" dirty="0" err="1">
                <a:solidFill>
                  <a:srgbClr val="508CBD"/>
                </a:solidFill>
                <a:latin typeface="Avenir Next LT Pro" panose="020B0504020202020204" pitchFamily="34" charset="0"/>
                <a:ea typeface="Inter" panose="02000503000000020004" pitchFamily="2" charset="0"/>
                <a:cs typeface="Poppins" panose="020B0502040204020203" pitchFamily="2" charset="0"/>
              </a:rPr>
              <a:t>type</a:t>
            </a:r>
            <a:r>
              <a:rPr lang="pt-BR" sz="2400" dirty="0">
                <a:solidFill>
                  <a:srgbClr val="508CBD"/>
                </a:solidFill>
                <a:latin typeface="Avenir Next LT Pro" panose="020B0504020202020204" pitchFamily="34" charset="0"/>
                <a:ea typeface="Inter" panose="02000503000000020004" pitchFamily="2" charset="0"/>
                <a:cs typeface="Poppins" panose="020B0502040204020203" pitchFamily="2" charset="0"/>
              </a:rPr>
              <a:t>() </a:t>
            </a:r>
          </a:p>
          <a:p>
            <a:pPr>
              <a:buFontTx/>
              <a:buChar char="-"/>
            </a:pPr>
            <a:r>
              <a:rPr lang="pt-BR" sz="2400" dirty="0">
                <a:solidFill>
                  <a:srgbClr val="508CBD"/>
                </a:solidFill>
                <a:latin typeface="Avenir Next LT Pro" panose="020B0504020202020204" pitchFamily="34" charset="0"/>
                <a:ea typeface="Inter" panose="02000503000000020004" pitchFamily="2" charset="0"/>
                <a:cs typeface="Poppins" panose="020B0502040204020203" pitchFamily="2" charset="0"/>
              </a:rPr>
              <a:t>Conversão de tipos (</a:t>
            </a:r>
            <a:r>
              <a:rPr lang="pt-BR" sz="2400" dirty="0" err="1">
                <a:solidFill>
                  <a:srgbClr val="508CBD"/>
                </a:solidFill>
                <a:latin typeface="Avenir Next LT Pro" panose="020B0504020202020204" pitchFamily="34" charset="0"/>
                <a:ea typeface="Inter" panose="02000503000000020004" pitchFamily="2" charset="0"/>
                <a:cs typeface="Poppins" panose="020B0502040204020203" pitchFamily="2" charset="0"/>
              </a:rPr>
              <a:t>int</a:t>
            </a:r>
            <a:r>
              <a:rPr lang="pt-BR" sz="2400" dirty="0">
                <a:solidFill>
                  <a:srgbClr val="508CBD"/>
                </a:solidFill>
                <a:latin typeface="Avenir Next LT Pro" panose="020B0504020202020204" pitchFamily="34" charset="0"/>
                <a:ea typeface="Inter" panose="02000503000000020004" pitchFamily="2" charset="0"/>
                <a:cs typeface="Poppins" panose="020B0502040204020203" pitchFamily="2" charset="0"/>
              </a:rPr>
              <a:t>(), </a:t>
            </a:r>
            <a:r>
              <a:rPr lang="pt-BR" sz="2400" dirty="0" err="1">
                <a:solidFill>
                  <a:srgbClr val="508CBD"/>
                </a:solidFill>
                <a:latin typeface="Avenir Next LT Pro" panose="020B0504020202020204" pitchFamily="34" charset="0"/>
                <a:ea typeface="Inter" panose="02000503000000020004" pitchFamily="2" charset="0"/>
                <a:cs typeface="Poppins" panose="020B0502040204020203" pitchFamily="2" charset="0"/>
              </a:rPr>
              <a:t>float</a:t>
            </a:r>
            <a:r>
              <a:rPr lang="pt-BR" sz="2400" dirty="0">
                <a:solidFill>
                  <a:srgbClr val="508CBD"/>
                </a:solidFill>
                <a:latin typeface="Avenir Next LT Pro" panose="020B0504020202020204" pitchFamily="34" charset="0"/>
                <a:ea typeface="Inter" panose="02000503000000020004" pitchFamily="2" charset="0"/>
                <a:cs typeface="Poppins" panose="020B0502040204020203" pitchFamily="2" charset="0"/>
              </a:rPr>
              <a:t>(), </a:t>
            </a:r>
            <a:r>
              <a:rPr lang="pt-BR" sz="2400" dirty="0" err="1">
                <a:solidFill>
                  <a:srgbClr val="508CBD"/>
                </a:solidFill>
                <a:latin typeface="Avenir Next LT Pro" panose="020B0504020202020204" pitchFamily="34" charset="0"/>
                <a:ea typeface="Inter" panose="02000503000000020004" pitchFamily="2" charset="0"/>
                <a:cs typeface="Poppins" panose="020B0502040204020203" pitchFamily="2" charset="0"/>
              </a:rPr>
              <a:t>str</a:t>
            </a:r>
            <a:r>
              <a:rPr lang="pt-BR" sz="2400" dirty="0">
                <a:solidFill>
                  <a:srgbClr val="508CBD"/>
                </a:solidFill>
                <a:latin typeface="Avenir Next LT Pro" panose="020B0504020202020204" pitchFamily="34" charset="0"/>
                <a:ea typeface="Inter" panose="02000503000000020004" pitchFamily="2" charset="0"/>
                <a:cs typeface="Poppins" panose="020B0502040204020203" pitchFamily="2" charset="0"/>
              </a:rPr>
              <a:t>())</a:t>
            </a:r>
          </a:p>
        </p:txBody>
      </p:sp>
      <p:sp>
        <p:nvSpPr>
          <p:cNvPr id="15" name="Espaço Reservado para Número de Slide 14">
            <a:extLst>
              <a:ext uri="{FF2B5EF4-FFF2-40B4-BE49-F238E27FC236}">
                <a16:creationId xmlns:a16="http://schemas.microsoft.com/office/drawing/2014/main" id="{A8ACC2A9-F726-D027-C28F-437BF204F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6C64C-968A-4FDC-90F1-6734FCA9A22B}" type="slidenum">
              <a:rPr lang="pt-BR" smtClean="0"/>
              <a:t>8</a:t>
            </a:fld>
            <a:endParaRPr lang="pt-BR"/>
          </a:p>
        </p:txBody>
      </p:sp>
      <p:pic>
        <p:nvPicPr>
          <p:cNvPr id="6" name="Imagem 5" descr="Uma imagem contendo Desenho técnico&#10;&#10;O conteúdo gerado por IA pode estar incorreto.">
            <a:extLst>
              <a:ext uri="{FF2B5EF4-FFF2-40B4-BE49-F238E27FC236}">
                <a16:creationId xmlns:a16="http://schemas.microsoft.com/office/drawing/2014/main" id="{62179412-5044-DECF-F350-9CE1C2472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644" y="4759888"/>
            <a:ext cx="3790709" cy="3790709"/>
          </a:xfrm>
          <a:prstGeom prst="ellipse">
            <a:avLst/>
          </a:prstGeom>
          <a:ln w="63500" cap="rnd">
            <a:solidFill>
              <a:srgbClr val="142D5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071410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34FE3-0C7B-FF90-B883-E5999AAD2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B80964-5B7D-CDAE-5023-1859EFAB4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7" y="1725003"/>
            <a:ext cx="5915025" cy="753901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Comentários são textos que o Python ignora quando o programa é executado. Eles servem para explicar o que o código faz, tornando-o mais fácil de entender — tanto para você quanto para outras pessoas.</a:t>
            </a:r>
          </a:p>
          <a:p>
            <a:pPr marL="0" indent="0">
              <a:buNone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Existem duas formas principais de criar comentários:</a:t>
            </a:r>
          </a:p>
          <a:p>
            <a:r>
              <a:rPr lang="pt-BR" sz="1600" b="1" dirty="0">
                <a:solidFill>
                  <a:srgbClr val="156082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Comentário de uma linha: </a:t>
            </a: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use o símbolo # antes da frase.</a:t>
            </a:r>
          </a:p>
          <a:p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r>
              <a:rPr lang="pt-BR" sz="1600" b="1" dirty="0">
                <a:solidFill>
                  <a:srgbClr val="156082"/>
                </a:solidFill>
                <a:latin typeface="Inter" panose="02000503000000020004" pitchFamily="2" charset="0"/>
                <a:ea typeface="Inter" panose="02000503000000020004" pitchFamily="2" charset="0"/>
              </a:rPr>
              <a:t>Comentário de várias linhas: </a:t>
            </a:r>
            <a:r>
              <a:rPr lang="pt-BR" sz="1600" dirty="0">
                <a:latin typeface="Inter" panose="02000503000000020004" pitchFamily="2" charset="0"/>
                <a:ea typeface="Inter" panose="02000503000000020004" pitchFamily="2" charset="0"/>
              </a:rPr>
              <a:t>Use três aspas duplas (</a:t>
            </a:r>
            <a:r>
              <a:rPr lang="pt-BR" dirty="0">
                <a:latin typeface="Inter" panose="02000503000000020004" pitchFamily="2" charset="0"/>
                <a:ea typeface="Inter" panose="02000503000000020004" pitchFamily="2" charset="0"/>
              </a:rPr>
              <a:t>"""</a:t>
            </a:r>
            <a:r>
              <a:rPr lang="pt-BR" sz="1600" dirty="0">
                <a:latin typeface="Inter" panose="02000503000000020004" pitchFamily="2" charset="0"/>
                <a:ea typeface="Inter" panose="02000503000000020004" pitchFamily="2" charset="0"/>
              </a:rPr>
              <a:t>) no início e no fim.</a:t>
            </a:r>
          </a:p>
          <a:p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r>
              <a:rPr lang="pt-BR" sz="1600" dirty="0">
                <a:latin typeface="Inter" panose="02000503000000020004" pitchFamily="2" charset="0"/>
                <a:ea typeface="Inter" panose="02000503000000020004" pitchFamily="2" charset="0"/>
              </a:rPr>
              <a:t>Dessa forma também é possível criar linhas de texto com mais de uma linha.</a:t>
            </a:r>
          </a:p>
          <a:p>
            <a:endParaRPr lang="pt-BR" sz="16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6009E90-AAA2-C3F9-02F5-717352507A8E}"/>
              </a:ext>
            </a:extLst>
          </p:cNvPr>
          <p:cNvSpPr txBox="1">
            <a:spLocks/>
          </p:cNvSpPr>
          <p:nvPr/>
        </p:nvSpPr>
        <p:spPr>
          <a:xfrm>
            <a:off x="471487" y="732115"/>
            <a:ext cx="5915025" cy="615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>
                <a:latin typeface="Inter" panose="02000503000000020004" pitchFamily="2" charset="0"/>
                <a:ea typeface="Inter" panose="02000503000000020004" pitchFamily="2" charset="0"/>
              </a:rPr>
              <a:t>Comentários no código</a:t>
            </a:r>
            <a:endParaRPr lang="pt-BR" sz="2400" b="1" dirty="0">
              <a:latin typeface="Inter" panose="02000503000000020004" pitchFamily="2" charset="0"/>
              <a:ea typeface="Inter" panose="02000503000000020004" pitchFamily="2" charset="0"/>
              <a:cs typeface="Monocraft" panose="02000503000000000000" pitchFamily="2" charset="-79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C4D4B8B-5B3D-9B97-79CF-461C8D1873C5}"/>
              </a:ext>
            </a:extLst>
          </p:cNvPr>
          <p:cNvSpPr/>
          <p:nvPr/>
        </p:nvSpPr>
        <p:spPr>
          <a:xfrm>
            <a:off x="269842" y="0"/>
            <a:ext cx="201645" cy="615595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5FA261C-2E2D-B10A-1422-B205D9B4AF1A}"/>
              </a:ext>
            </a:extLst>
          </p:cNvPr>
          <p:cNvSpPr/>
          <p:nvPr/>
        </p:nvSpPr>
        <p:spPr>
          <a:xfrm>
            <a:off x="365283" y="1301991"/>
            <a:ext cx="6127432" cy="45719"/>
          </a:xfrm>
          <a:prstGeom prst="rect">
            <a:avLst/>
          </a:prstGeom>
          <a:gradFill flip="none" rotWithShape="1">
            <a:gsLst>
              <a:gs pos="0">
                <a:srgbClr val="15608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5F90212-C1EB-7E91-6B5B-2C8B9EDC9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6C64C-968A-4FDC-90F1-6734FCA9A22B}" type="slidenum">
              <a:rPr lang="pt-BR" smtClean="0"/>
              <a:t>9</a:t>
            </a:fld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5CF61A8-E67A-6B85-919A-072CF3F80E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34" t="14629" r="3750" b="12471"/>
          <a:stretch>
            <a:fillRect/>
          </a:stretch>
        </p:blipFill>
        <p:spPr>
          <a:xfrm>
            <a:off x="511285" y="3717260"/>
            <a:ext cx="5835427" cy="13643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178D03A-037D-EBD7-1188-64AC480D65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55" t="10638" r="7455" b="9828"/>
          <a:stretch>
            <a:fillRect/>
          </a:stretch>
        </p:blipFill>
        <p:spPr>
          <a:xfrm>
            <a:off x="1667296" y="5957295"/>
            <a:ext cx="3523403" cy="24310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426688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506</TotalTime>
  <Words>2436</Words>
  <Application>Microsoft Office PowerPoint</Application>
  <PresentationFormat>Papel A4 (210 x 297 mm)</PresentationFormat>
  <Paragraphs>617</Paragraphs>
  <Slides>38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6" baseType="lpstr">
      <vt:lpstr>Aptos</vt:lpstr>
      <vt:lpstr>Aptos Display</vt:lpstr>
      <vt:lpstr>Arial</vt:lpstr>
      <vt:lpstr>Avenir Next LT Pro</vt:lpstr>
      <vt:lpstr>Courier New</vt:lpstr>
      <vt:lpstr>Inter</vt:lpstr>
      <vt:lpstr>Tourney</vt:lpstr>
      <vt:lpstr>Tema do Office</vt:lpstr>
      <vt:lpstr>Apresentação do PowerPoint</vt:lpstr>
      <vt:lpstr>Sumário</vt:lpstr>
      <vt:lpstr>Capítulo 01</vt:lpstr>
      <vt:lpstr>Apresentação do PowerPoint</vt:lpstr>
      <vt:lpstr>Apresentação do PowerPoint</vt:lpstr>
      <vt:lpstr>Apresentação do PowerPoint</vt:lpstr>
      <vt:lpstr>Apresentação do PowerPoint</vt:lpstr>
      <vt:lpstr>Capítulo 02</vt:lpstr>
      <vt:lpstr>Apresentação do PowerPoint</vt:lpstr>
      <vt:lpstr>Apresentação do PowerPoint</vt:lpstr>
      <vt:lpstr>Apresentação do PowerPoint</vt:lpstr>
      <vt:lpstr>Apresentação do PowerPoint</vt:lpstr>
      <vt:lpstr>Capítulo 03</vt:lpstr>
      <vt:lpstr>Apresentação do PowerPoint</vt:lpstr>
      <vt:lpstr>Apresentação do PowerPoint</vt:lpstr>
      <vt:lpstr>Apresentação do PowerPoint</vt:lpstr>
      <vt:lpstr>Apresentação do PowerPoint</vt:lpstr>
      <vt:lpstr>Capítulo 04</vt:lpstr>
      <vt:lpstr>Apresentação do PowerPoint</vt:lpstr>
      <vt:lpstr>Apresentação do PowerPoint</vt:lpstr>
      <vt:lpstr>Apresentação do PowerPoint</vt:lpstr>
      <vt:lpstr>Capítulo 05</vt:lpstr>
      <vt:lpstr>Apresentação do PowerPoint</vt:lpstr>
      <vt:lpstr>Apresentação do PowerPoint</vt:lpstr>
      <vt:lpstr>Apresentação do PowerPoint</vt:lpstr>
      <vt:lpstr>Apresentação do PowerPoint</vt:lpstr>
      <vt:lpstr>Capítulo 06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Capítulo 07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Raphael Takeuchi</dc:creator>
  <cp:lastModifiedBy>Raphael Takeuchi</cp:lastModifiedBy>
  <cp:revision>2</cp:revision>
  <dcterms:created xsi:type="dcterms:W3CDTF">2025-10-27T22:10:56Z</dcterms:created>
  <dcterms:modified xsi:type="dcterms:W3CDTF">2025-10-30T04:02:09Z</dcterms:modified>
</cp:coreProperties>
</file>